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6" r:id="rId1"/>
  </p:sldMasterIdLst>
  <p:notesMasterIdLst>
    <p:notesMasterId r:id="rId37"/>
  </p:notesMasterIdLst>
  <p:handoutMasterIdLst>
    <p:handoutMasterId r:id="rId38"/>
  </p:handoutMasterIdLst>
  <p:sldIdLst>
    <p:sldId id="7251" r:id="rId2"/>
    <p:sldId id="7442" r:id="rId3"/>
    <p:sldId id="7446" r:id="rId4"/>
    <p:sldId id="7448" r:id="rId5"/>
    <p:sldId id="7466" r:id="rId6"/>
    <p:sldId id="7468" r:id="rId7"/>
    <p:sldId id="7488" r:id="rId8"/>
    <p:sldId id="7475" r:id="rId9"/>
    <p:sldId id="7476" r:id="rId10"/>
    <p:sldId id="7477" r:id="rId11"/>
    <p:sldId id="7479" r:id="rId12"/>
    <p:sldId id="7482" r:id="rId13"/>
    <p:sldId id="7480" r:id="rId14"/>
    <p:sldId id="7481" r:id="rId15"/>
    <p:sldId id="7483" r:id="rId16"/>
    <p:sldId id="7484" r:id="rId17"/>
    <p:sldId id="7460" r:id="rId18"/>
    <p:sldId id="7461" r:id="rId19"/>
    <p:sldId id="7406" r:id="rId20"/>
    <p:sldId id="261" r:id="rId21"/>
    <p:sldId id="258" r:id="rId22"/>
    <p:sldId id="7485" r:id="rId23"/>
    <p:sldId id="7490" r:id="rId24"/>
    <p:sldId id="269" r:id="rId25"/>
    <p:sldId id="7408" r:id="rId26"/>
    <p:sldId id="7407" r:id="rId27"/>
    <p:sldId id="7491" r:id="rId28"/>
    <p:sldId id="7405" r:id="rId29"/>
    <p:sldId id="7462" r:id="rId30"/>
    <p:sldId id="7409" r:id="rId31"/>
    <p:sldId id="7464" r:id="rId32"/>
    <p:sldId id="7465" r:id="rId33"/>
    <p:sldId id="7458" r:id="rId34"/>
    <p:sldId id="7474" r:id="rId35"/>
    <p:sldId id="7472" r:id="rId36"/>
  </p:sldIdLst>
  <p:sldSz cx="12192000" cy="6858000"/>
  <p:notesSz cx="7104063" cy="10234613"/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B81352D1-0563-4A1F-B9AB-EB9AE67F81C5}">
          <p14:sldIdLst>
            <p14:sldId id="7251"/>
            <p14:sldId id="7442"/>
            <p14:sldId id="7446"/>
            <p14:sldId id="7448"/>
            <p14:sldId id="7466"/>
            <p14:sldId id="7468"/>
            <p14:sldId id="7488"/>
            <p14:sldId id="7475"/>
            <p14:sldId id="7476"/>
            <p14:sldId id="7477"/>
            <p14:sldId id="7479"/>
            <p14:sldId id="7482"/>
            <p14:sldId id="7480"/>
            <p14:sldId id="7481"/>
            <p14:sldId id="7483"/>
            <p14:sldId id="7484"/>
            <p14:sldId id="7460"/>
            <p14:sldId id="7461"/>
            <p14:sldId id="7406"/>
            <p14:sldId id="261"/>
            <p14:sldId id="258"/>
            <p14:sldId id="7485"/>
            <p14:sldId id="7490"/>
            <p14:sldId id="269"/>
            <p14:sldId id="7408"/>
            <p14:sldId id="7407"/>
            <p14:sldId id="7491"/>
            <p14:sldId id="7405"/>
            <p14:sldId id="7462"/>
            <p14:sldId id="7409"/>
            <p14:sldId id="7464"/>
            <p14:sldId id="7465"/>
            <p14:sldId id="7458"/>
            <p14:sldId id="7474"/>
            <p14:sldId id="74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劉鈺韋" initials="劉鈺韋" lastIdx="1" clrIdx="0">
    <p:extLst>
      <p:ext uri="{19B8F6BF-5375-455C-9EA6-DF929625EA0E}">
        <p15:presenceInfo xmlns:p15="http://schemas.microsoft.com/office/powerpoint/2012/main" userId="S-1-5-21-3415274017-3684814383-3018790544-2191" providerId="AD"/>
      </p:ext>
    </p:extLst>
  </p:cmAuthor>
  <p:cmAuthor id="2" name="彰化區處" initials="彰化區處" lastIdx="1" clrIdx="1">
    <p:extLst>
      <p:ext uri="{19B8F6BF-5375-455C-9EA6-DF929625EA0E}">
        <p15:presenceInfo xmlns:p15="http://schemas.microsoft.com/office/powerpoint/2012/main" userId="S::106044@taipower365.onmicrosoft.com::af34ede8-2383-4487-be72-1a59b20ba2b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E1EBE9"/>
    <a:srgbClr val="DDDDDD"/>
    <a:srgbClr val="008000"/>
    <a:srgbClr val="CCFFCC"/>
    <a:srgbClr val="99FF99"/>
    <a:srgbClr val="F28E2B"/>
    <a:srgbClr val="FF9900"/>
    <a:srgbClr val="CC99FF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378" autoAdjust="0"/>
  </p:normalViewPr>
  <p:slideViewPr>
    <p:cSldViewPr snapToGrid="0" snapToObjects="1">
      <p:cViewPr varScale="1">
        <p:scale>
          <a:sx n="82" d="100"/>
          <a:sy n="82" d="100"/>
        </p:scale>
        <p:origin x="114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-3444"/>
    </p:cViewPr>
  </p:sorterViewPr>
  <p:notesViewPr>
    <p:cSldViewPr snapToGrid="0" snapToObjects="1"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9202" cy="513858"/>
          </a:xfrm>
          <a:prstGeom prst="rect">
            <a:avLst/>
          </a:prstGeom>
        </p:spPr>
        <p:txBody>
          <a:bodyPr vert="horz" lIns="94767" tIns="47384" rIns="94767" bIns="4738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3203" y="2"/>
            <a:ext cx="3079202" cy="513858"/>
          </a:xfrm>
          <a:prstGeom prst="rect">
            <a:avLst/>
          </a:prstGeom>
        </p:spPr>
        <p:txBody>
          <a:bodyPr vert="horz" lIns="94767" tIns="47384" rIns="94767" bIns="47384" rtlCol="0"/>
          <a:lstStyle>
            <a:lvl1pPr algn="r">
              <a:defRPr sz="1200"/>
            </a:lvl1pPr>
          </a:lstStyle>
          <a:p>
            <a:r>
              <a:rPr lang="en-US" altLang="zh-CN"/>
              <a:t>2022/12/20</a:t>
            </a:r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0760"/>
            <a:ext cx="3079202" cy="513858"/>
          </a:xfrm>
          <a:prstGeom prst="rect">
            <a:avLst/>
          </a:prstGeom>
        </p:spPr>
        <p:txBody>
          <a:bodyPr vert="horz" lIns="94767" tIns="47384" rIns="94767" bIns="4738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3203" y="9720760"/>
            <a:ext cx="3079202" cy="513858"/>
          </a:xfrm>
          <a:prstGeom prst="rect">
            <a:avLst/>
          </a:prstGeom>
        </p:spPr>
        <p:txBody>
          <a:bodyPr vert="horz" lIns="94767" tIns="47384" rIns="94767" bIns="47384" rtlCol="0" anchor="b"/>
          <a:lstStyle>
            <a:lvl1pPr algn="r">
              <a:defRPr sz="1200"/>
            </a:lvl1pPr>
          </a:lstStyle>
          <a:p>
            <a:fld id="{362F53D5-F8D1-4562-82DA-4DAC627A4C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816391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15" y="1"/>
            <a:ext cx="3078427" cy="513508"/>
          </a:xfrm>
          <a:prstGeom prst="rect">
            <a:avLst/>
          </a:prstGeom>
        </p:spPr>
        <p:txBody>
          <a:bodyPr vert="horz" lIns="94760" tIns="47380" rIns="94760" bIns="4738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007" y="1"/>
            <a:ext cx="3078427" cy="513508"/>
          </a:xfrm>
          <a:prstGeom prst="rect">
            <a:avLst/>
          </a:prstGeom>
        </p:spPr>
        <p:txBody>
          <a:bodyPr vert="horz" lIns="94760" tIns="47380" rIns="94760" bIns="47380" rtlCol="0"/>
          <a:lstStyle>
            <a:lvl1pPr algn="r">
              <a:defRPr sz="1200"/>
            </a:lvl1pPr>
          </a:lstStyle>
          <a:p>
            <a:r>
              <a:rPr kumimoji="1" lang="en-US" altLang="zh-CN"/>
              <a:t>2022/12/20</a:t>
            </a:r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20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0" tIns="47380" rIns="94760" bIns="4738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407" y="4925413"/>
            <a:ext cx="5683250" cy="4029879"/>
          </a:xfrm>
          <a:prstGeom prst="rect">
            <a:avLst/>
          </a:prstGeom>
        </p:spPr>
        <p:txBody>
          <a:bodyPr vert="horz" lIns="94760" tIns="47380" rIns="94760" bIns="4738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15" y="9721117"/>
            <a:ext cx="3078427" cy="513507"/>
          </a:xfrm>
          <a:prstGeom prst="rect">
            <a:avLst/>
          </a:prstGeom>
        </p:spPr>
        <p:txBody>
          <a:bodyPr vert="horz" lIns="94760" tIns="47380" rIns="94760" bIns="4738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007" y="9721117"/>
            <a:ext cx="3078427" cy="513507"/>
          </a:xfrm>
          <a:prstGeom prst="rect">
            <a:avLst/>
          </a:prstGeom>
        </p:spPr>
        <p:txBody>
          <a:bodyPr vert="horz" lIns="94760" tIns="47380" rIns="94760" bIns="47380" rtlCol="0" anchor="b"/>
          <a:lstStyle>
            <a:lvl1pPr algn="r">
              <a:defRPr sz="1200"/>
            </a:lvl1pPr>
          </a:lstStyle>
          <a:p>
            <a:fld id="{9CB78546-C430-4549-B45A-EA3B29F81B3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718992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pPr/>
              <a:t>1</a:t>
            </a:fld>
            <a:endParaRPr kumimoji="1" lang="zh-CN" altLang="en-US"/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67F8A6A-4916-4A4C-A723-08ABB04DD5D7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kumimoji="1" lang="en-US" altLang="zh-CN"/>
              <a:t>2022/12/20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22329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066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06821"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69921" indent="-296123" defTabSz="1006821"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84494" indent="-236897" defTabSz="1006821"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58293" indent="-236897" defTabSz="1006821"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132090" indent="-236897" defTabSz="1006821"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605887" indent="-236897" defTabSz="1006821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079686" indent="-236897" defTabSz="1006821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553483" indent="-236897" defTabSz="1006821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027282" indent="-236897" defTabSz="1006821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rgbClr val="FF5050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fld id="{0FE61CB6-7219-4875-9862-7BA67577A8D6}" type="slidenum">
              <a:rPr lang="zh-CN" altLang="en-US" sz="1000">
                <a:solidFill>
                  <a:schemeClr val="tx1"/>
                </a:solidFill>
                <a:ea typeface="新細明體" panose="02020500000000000000" pitchFamily="18" charset="-120"/>
              </a:rPr>
              <a:pPr/>
              <a:t>2</a:t>
            </a:fld>
            <a:endParaRPr lang="zh-CN" altLang="en-US" sz="1000">
              <a:solidFill>
                <a:schemeClr val="tx1"/>
              </a:solidFill>
              <a:ea typeface="新細明體" panose="02020500000000000000" pitchFamily="18" charset="-120"/>
            </a:endParaRPr>
          </a:p>
        </p:txBody>
      </p:sp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D90949A-CD47-4272-9B6C-79AF0B9709F2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kumimoji="1" lang="en-US" altLang="zh-CN"/>
              <a:t>2022/12/20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0325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85E9972-33B4-4113-85E1-A31F5CBC4F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8313" y="0"/>
            <a:ext cx="2006521" cy="207818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2DBF9AA5-7739-486A-B84A-6EB0679E1E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98330" y="0"/>
            <a:ext cx="1793670" cy="2078182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FAF7AEE8-B52D-2167-4B79-CAC106FDC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V="1">
            <a:off x="10398330" y="4272885"/>
            <a:ext cx="1793670" cy="2078182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6D1815B-74FE-F88B-DFF3-F73B13D6FF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V="1">
            <a:off x="0" y="4179368"/>
            <a:ext cx="2006521" cy="217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7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BE5B36B9-FAB3-4CD0-8263-6975AF70CB06}"/>
              </a:ext>
            </a:extLst>
          </p:cNvPr>
          <p:cNvCxnSpPr>
            <a:cxnSpLocks/>
          </p:cNvCxnSpPr>
          <p:nvPr userDrawn="1"/>
        </p:nvCxnSpPr>
        <p:spPr>
          <a:xfrm>
            <a:off x="250060" y="836712"/>
            <a:ext cx="116918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標題 10">
            <a:extLst>
              <a:ext uri="{FF2B5EF4-FFF2-40B4-BE49-F238E27FC236}">
                <a16:creationId xmlns:a16="http://schemas.microsoft.com/office/drawing/2014/main" id="{C3555703-E107-46CA-815B-C6D2A045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97" y="35177"/>
            <a:ext cx="11691877" cy="744384"/>
          </a:xfrm>
          <a:prstGeom prst="rect">
            <a:avLst/>
          </a:prstGeom>
        </p:spPr>
        <p:txBody>
          <a:bodyPr anchor="ctr"/>
          <a:lstStyle>
            <a:lvl1pPr algn="just">
              <a:defRPr sz="280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3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3431606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BE5B36B9-FAB3-4CD0-8263-6975AF70CB06}"/>
              </a:ext>
            </a:extLst>
          </p:cNvPr>
          <p:cNvCxnSpPr>
            <a:cxnSpLocks/>
          </p:cNvCxnSpPr>
          <p:nvPr userDrawn="1"/>
        </p:nvCxnSpPr>
        <p:spPr>
          <a:xfrm>
            <a:off x="250060" y="836712"/>
            <a:ext cx="116918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標題 10">
            <a:extLst>
              <a:ext uri="{FF2B5EF4-FFF2-40B4-BE49-F238E27FC236}">
                <a16:creationId xmlns:a16="http://schemas.microsoft.com/office/drawing/2014/main" id="{C3555703-E107-46CA-815B-C6D2A045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97" y="35177"/>
            <a:ext cx="11691877" cy="744384"/>
          </a:xfrm>
          <a:prstGeom prst="rect">
            <a:avLst/>
          </a:prstGeom>
        </p:spPr>
        <p:txBody>
          <a:bodyPr anchor="ctr"/>
          <a:lstStyle>
            <a:lvl1pPr algn="just">
              <a:defRPr sz="280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3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127773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BE5B36B9-FAB3-4CD0-8263-6975AF70CB06}"/>
              </a:ext>
            </a:extLst>
          </p:cNvPr>
          <p:cNvCxnSpPr>
            <a:cxnSpLocks/>
          </p:cNvCxnSpPr>
          <p:nvPr userDrawn="1"/>
        </p:nvCxnSpPr>
        <p:spPr>
          <a:xfrm>
            <a:off x="250060" y="836712"/>
            <a:ext cx="116918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標題 10">
            <a:extLst>
              <a:ext uri="{FF2B5EF4-FFF2-40B4-BE49-F238E27FC236}">
                <a16:creationId xmlns:a16="http://schemas.microsoft.com/office/drawing/2014/main" id="{C3555703-E107-46CA-815B-C6D2A045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97" y="35177"/>
            <a:ext cx="11691877" cy="744384"/>
          </a:xfrm>
          <a:prstGeom prst="rect">
            <a:avLst/>
          </a:prstGeom>
        </p:spPr>
        <p:txBody>
          <a:bodyPr anchor="ctr"/>
          <a:lstStyle>
            <a:lvl1pPr algn="just">
              <a:defRPr sz="280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3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3492819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9238099">
            <a:off x="11440980" y="5083135"/>
            <a:ext cx="442243" cy="44224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10718032" y="5587230"/>
            <a:ext cx="1790831" cy="179083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9831264" y="6039855"/>
            <a:ext cx="1029918" cy="102991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567216">
            <a:off x="9227888" y="6150357"/>
            <a:ext cx="265265" cy="2652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567216">
            <a:off x="11022574" y="4821816"/>
            <a:ext cx="308836" cy="30883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96210" y="33589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-424797" y="-289495"/>
            <a:ext cx="1261894" cy="126189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1181569" y="925974"/>
            <a:ext cx="284699" cy="28469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1311074" y="134869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14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03455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BE5B36B9-FAB3-4CD0-8263-6975AF70CB06}"/>
              </a:ext>
            </a:extLst>
          </p:cNvPr>
          <p:cNvCxnSpPr>
            <a:cxnSpLocks/>
          </p:cNvCxnSpPr>
          <p:nvPr userDrawn="1"/>
        </p:nvCxnSpPr>
        <p:spPr>
          <a:xfrm>
            <a:off x="250060" y="836712"/>
            <a:ext cx="116918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標題 10">
            <a:extLst>
              <a:ext uri="{FF2B5EF4-FFF2-40B4-BE49-F238E27FC236}">
                <a16:creationId xmlns:a16="http://schemas.microsoft.com/office/drawing/2014/main" id="{C3555703-E107-46CA-815B-C6D2A045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97" y="35177"/>
            <a:ext cx="11691877" cy="744384"/>
          </a:xfrm>
          <a:prstGeom prst="rect">
            <a:avLst/>
          </a:prstGeom>
        </p:spPr>
        <p:txBody>
          <a:bodyPr anchor="ctr"/>
          <a:lstStyle>
            <a:lvl1pPr algn="just">
              <a:defRPr sz="280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3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1454910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BE5B36B9-FAB3-4CD0-8263-6975AF70CB06}"/>
              </a:ext>
            </a:extLst>
          </p:cNvPr>
          <p:cNvCxnSpPr>
            <a:cxnSpLocks/>
          </p:cNvCxnSpPr>
          <p:nvPr userDrawn="1"/>
        </p:nvCxnSpPr>
        <p:spPr>
          <a:xfrm>
            <a:off x="250060" y="836712"/>
            <a:ext cx="116918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標題 10">
            <a:extLst>
              <a:ext uri="{FF2B5EF4-FFF2-40B4-BE49-F238E27FC236}">
                <a16:creationId xmlns:a16="http://schemas.microsoft.com/office/drawing/2014/main" id="{C3555703-E107-46CA-815B-C6D2A0458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97" y="35177"/>
            <a:ext cx="11691877" cy="744384"/>
          </a:xfrm>
          <a:prstGeom prst="rect">
            <a:avLst/>
          </a:prstGeom>
        </p:spPr>
        <p:txBody>
          <a:bodyPr anchor="ctr"/>
          <a:lstStyle>
            <a:lvl1pPr algn="just">
              <a:defRPr sz="280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3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2328237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grpSp>
        <p:nvGrpSpPr>
          <p:cNvPr id="10" name="群組 2050"/>
          <p:cNvGrpSpPr>
            <a:grpSpLocks/>
          </p:cNvGrpSpPr>
          <p:nvPr userDrawn="1"/>
        </p:nvGrpSpPr>
        <p:grpSpPr bwMode="auto">
          <a:xfrm rot="10800000">
            <a:off x="-12702" y="361950"/>
            <a:ext cx="12149141" cy="688975"/>
            <a:chOff x="41670" y="436924"/>
            <a:chExt cx="9111856" cy="688975"/>
          </a:xfrm>
        </p:grpSpPr>
        <p:cxnSp>
          <p:nvCxnSpPr>
            <p:cNvPr id="12" name="直線接點 11">
              <a:extLst>
                <a:ext uri="{FF2B5EF4-FFF2-40B4-BE49-F238E27FC236}">
                  <a16:creationId xmlns:a16="http://schemas.microsoft.com/office/drawing/2014/main" id="{F3B1DCF8-4F98-451A-B46C-249CDDD6F44C}"/>
                </a:ext>
              </a:extLst>
            </p:cNvPr>
            <p:cNvCxnSpPr/>
            <p:nvPr/>
          </p:nvCxnSpPr>
          <p:spPr>
            <a:xfrm>
              <a:off x="41670" y="830624"/>
              <a:ext cx="872729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群組 26"/>
            <p:cNvGrpSpPr>
              <a:grpSpLocks/>
            </p:cNvGrpSpPr>
            <p:nvPr/>
          </p:nvGrpSpPr>
          <p:grpSpPr bwMode="auto">
            <a:xfrm>
              <a:off x="872479" y="436924"/>
              <a:ext cx="475928" cy="688975"/>
              <a:chOff x="872480" y="436476"/>
              <a:chExt cx="475928" cy="688268"/>
            </a:xfrm>
          </p:grpSpPr>
          <p:cxnSp>
            <p:nvCxnSpPr>
              <p:cNvPr id="16" name="直線接點 15">
                <a:extLst>
                  <a:ext uri="{FF2B5EF4-FFF2-40B4-BE49-F238E27FC236}">
                    <a16:creationId xmlns:a16="http://schemas.microsoft.com/office/drawing/2014/main" id="{BDE4DB64-1BCC-4C65-A941-048472D9A8BC}"/>
                  </a:ext>
                </a:extLst>
              </p:cNvPr>
              <p:cNvCxnSpPr/>
              <p:nvPr/>
            </p:nvCxnSpPr>
            <p:spPr>
              <a:xfrm flipV="1">
                <a:off x="873919" y="622022"/>
                <a:ext cx="171450" cy="328276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>
                <a:extLst>
                  <a:ext uri="{FF2B5EF4-FFF2-40B4-BE49-F238E27FC236}">
                    <a16:creationId xmlns:a16="http://schemas.microsoft.com/office/drawing/2014/main" id="{16FB7393-37A8-4014-8362-422E0562CA0A}"/>
                  </a:ext>
                </a:extLst>
              </p:cNvPr>
              <p:cNvCxnSpPr/>
              <p:nvPr/>
            </p:nvCxnSpPr>
            <p:spPr>
              <a:xfrm flipH="1" flipV="1">
                <a:off x="1054894" y="629952"/>
                <a:ext cx="71437" cy="680338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17">
                <a:extLst>
                  <a:ext uri="{FF2B5EF4-FFF2-40B4-BE49-F238E27FC236}">
                    <a16:creationId xmlns:a16="http://schemas.microsoft.com/office/drawing/2014/main" id="{CBC513A4-0F29-453A-A6EB-28EC73284B39}"/>
                  </a:ext>
                </a:extLst>
              </p:cNvPr>
              <p:cNvCxnSpPr/>
              <p:nvPr/>
            </p:nvCxnSpPr>
            <p:spPr>
              <a:xfrm flipV="1">
                <a:off x="1116807" y="785368"/>
                <a:ext cx="78581" cy="524923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接點 18">
                <a:extLst>
                  <a:ext uri="{FF2B5EF4-FFF2-40B4-BE49-F238E27FC236}">
                    <a16:creationId xmlns:a16="http://schemas.microsoft.com/office/drawing/2014/main" id="{672E69F7-D9E1-4EC5-A4E2-141CF1AF5A68}"/>
                  </a:ext>
                </a:extLst>
              </p:cNvPr>
              <p:cNvCxnSpPr/>
              <p:nvPr/>
            </p:nvCxnSpPr>
            <p:spPr>
              <a:xfrm flipH="1" flipV="1">
                <a:off x="1204913" y="720346"/>
                <a:ext cx="71437" cy="339376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線接點 19">
                <a:extLst>
                  <a:ext uri="{FF2B5EF4-FFF2-40B4-BE49-F238E27FC236}">
                    <a16:creationId xmlns:a16="http://schemas.microsoft.com/office/drawing/2014/main" id="{51593128-F496-4E9F-AEBF-7B8AA306B7E1}"/>
                  </a:ext>
                </a:extLst>
              </p:cNvPr>
              <p:cNvCxnSpPr/>
              <p:nvPr/>
            </p:nvCxnSpPr>
            <p:spPr>
              <a:xfrm flipV="1">
                <a:off x="1276350" y="939197"/>
                <a:ext cx="80962" cy="185547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" name="直線接點 14">
              <a:extLst>
                <a:ext uri="{FF2B5EF4-FFF2-40B4-BE49-F238E27FC236}">
                  <a16:creationId xmlns:a16="http://schemas.microsoft.com/office/drawing/2014/main" id="{1EB0A2FD-CB06-4372-A361-FA0C0273D6F8}"/>
                </a:ext>
              </a:extLst>
            </p:cNvPr>
            <p:cNvCxnSpPr/>
            <p:nvPr/>
          </p:nvCxnSpPr>
          <p:spPr>
            <a:xfrm>
              <a:off x="1357313" y="764751"/>
              <a:ext cx="7796213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7"/>
          <p:cNvGrpSpPr>
            <a:grpSpLocks/>
          </p:cNvGrpSpPr>
          <p:nvPr userDrawn="1"/>
        </p:nvGrpSpPr>
        <p:grpSpPr bwMode="auto">
          <a:xfrm>
            <a:off x="0" y="81707"/>
            <a:ext cx="758825" cy="630238"/>
            <a:chOff x="0" y="532828"/>
            <a:chExt cx="759125" cy="568897"/>
          </a:xfrm>
          <a:solidFill>
            <a:srgbClr val="002060"/>
          </a:solidFill>
        </p:grpSpPr>
        <p:sp>
          <p:nvSpPr>
            <p:cNvPr id="22" name="矩形 21"/>
            <p:cNvSpPr/>
            <p:nvPr/>
          </p:nvSpPr>
          <p:spPr>
            <a:xfrm>
              <a:off x="0" y="532828"/>
              <a:ext cx="238219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341448" y="532828"/>
              <a:ext cx="10640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551081" y="532828"/>
              <a:ext cx="68289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721010" y="532828"/>
              <a:ext cx="38115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7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8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278920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27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8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3231518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27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8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409691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6238231" flipH="1">
            <a:off x="9407392" y="4234793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19041346" flipH="1">
            <a:off x="10088253" y="6106343"/>
            <a:ext cx="188104" cy="18810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998715" flipH="1">
            <a:off x="10506343" y="5622066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19250941" flipH="1">
            <a:off x="10179321" y="5688691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628487" flipH="1">
            <a:off x="11165499" y="65923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703810" flipH="1">
            <a:off x="11537857" y="2659624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985914" flipH="1">
            <a:off x="11073314" y="54149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3014278" flipH="1">
            <a:off x="10209462" y="3586334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4169379" flipH="1">
            <a:off x="8954405" y="546220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849597" flipH="1">
            <a:off x="10415339" y="6386801"/>
            <a:ext cx="669019" cy="6690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703810" flipH="1">
            <a:off x="10051625" y="3232154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1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8703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04E6E94A-60DA-41E5-A5E3-6807717F6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6739" y="642644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7F3499-E25D-403E-97DE-8B852BDB8FE7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1D3A829-7E5B-4118-A76C-97DCB8EC7134}"/>
              </a:ext>
            </a:extLst>
          </p:cNvPr>
          <p:cNvSpPr/>
          <p:nvPr userDrawn="1"/>
        </p:nvSpPr>
        <p:spPr>
          <a:xfrm>
            <a:off x="0" y="6324144"/>
            <a:ext cx="12192000" cy="52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sz="1800">
              <a:solidFill>
                <a:prstClr val="white"/>
              </a:solidFill>
            </a:endParaRPr>
          </a:p>
        </p:txBody>
      </p:sp>
      <p:pic>
        <p:nvPicPr>
          <p:cNvPr id="7" name="圖片 5">
            <a:extLst>
              <a:ext uri="{FF2B5EF4-FFF2-40B4-BE49-F238E27FC236}">
                <a16:creationId xmlns:a16="http://schemas.microsoft.com/office/drawing/2014/main" id="{1263AB6A-62A5-4F58-920B-E7E9BCB9ED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72469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97logo01">
            <a:extLst>
              <a:ext uri="{FF2B5EF4-FFF2-40B4-BE49-F238E27FC236}">
                <a16:creationId xmlns:a16="http://schemas.microsoft.com/office/drawing/2014/main" id="{02F96C63-6A89-4EF2-AC88-D1AEA23B71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8" b="6000"/>
          <a:stretch>
            <a:fillRect/>
          </a:stretch>
        </p:blipFill>
        <p:spPr bwMode="auto">
          <a:xfrm>
            <a:off x="192088" y="6359769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0FD01CF1-ACC3-41E7-8EA4-983084D663D8}"/>
              </a:ext>
            </a:extLst>
          </p:cNvPr>
          <p:cNvCxnSpPr/>
          <p:nvPr userDrawn="1"/>
        </p:nvCxnSpPr>
        <p:spPr>
          <a:xfrm>
            <a:off x="0" y="6312268"/>
            <a:ext cx="12192000" cy="11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9DC958D6-612F-4AC1-AFC0-517CEFF8EDB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2164" y="1068621"/>
            <a:ext cx="11447669" cy="4868863"/>
          </a:xfrm>
          <a:prstGeom prst="rect">
            <a:avLst/>
          </a:prstGeom>
        </p:spPr>
        <p:txBody>
          <a:bodyPr/>
          <a:lstStyle>
            <a:lvl1pPr marL="363538" indent="-358775">
              <a:lnSpc>
                <a:spcPts val="3840"/>
              </a:lnSpc>
              <a:buClr>
                <a:srgbClr val="002060"/>
              </a:buClr>
              <a:buFont typeface="Wingdings" panose="05000000000000000000" pitchFamily="2" charset="2"/>
              <a:buChar char="u"/>
              <a:defRPr sz="32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685800" indent="-360000">
              <a:lnSpc>
                <a:spcPct val="100000"/>
              </a:lnSpc>
              <a:buClr>
                <a:srgbClr val="0070C0"/>
              </a:buClr>
              <a:buFont typeface="Wingdings" panose="05000000000000000000" pitchFamily="2" charset="2"/>
              <a:buChar char="u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360000">
              <a:lnSpc>
                <a:spcPct val="100000"/>
              </a:lnSpc>
              <a:buClr>
                <a:srgbClr val="00B0F0"/>
              </a:buClr>
              <a:buFont typeface="Wingdings" panose="05000000000000000000" pitchFamily="2" charset="2"/>
              <a:buChar char="u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grpSp>
        <p:nvGrpSpPr>
          <p:cNvPr id="10" name="群組 2050"/>
          <p:cNvGrpSpPr>
            <a:grpSpLocks/>
          </p:cNvGrpSpPr>
          <p:nvPr userDrawn="1"/>
        </p:nvGrpSpPr>
        <p:grpSpPr bwMode="auto">
          <a:xfrm rot="10800000">
            <a:off x="0" y="361950"/>
            <a:ext cx="12192000" cy="688975"/>
            <a:chOff x="0" y="436476"/>
            <a:chExt cx="9144000" cy="688268"/>
          </a:xfrm>
        </p:grpSpPr>
        <p:cxnSp>
          <p:nvCxnSpPr>
            <p:cNvPr id="12" name="直線接點 11">
              <a:extLst>
                <a:ext uri="{FF2B5EF4-FFF2-40B4-BE49-F238E27FC236}">
                  <a16:creationId xmlns:a16="http://schemas.microsoft.com/office/drawing/2014/main" id="{F3B1DCF8-4F98-451A-B46C-249CDDD6F44C}"/>
                </a:ext>
              </a:extLst>
            </p:cNvPr>
            <p:cNvCxnSpPr/>
            <p:nvPr/>
          </p:nvCxnSpPr>
          <p:spPr>
            <a:xfrm>
              <a:off x="41671" y="829772"/>
              <a:ext cx="872729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群組 26"/>
            <p:cNvGrpSpPr>
              <a:grpSpLocks/>
            </p:cNvGrpSpPr>
            <p:nvPr/>
          </p:nvGrpSpPr>
          <p:grpSpPr bwMode="auto">
            <a:xfrm>
              <a:off x="872480" y="436476"/>
              <a:ext cx="475928" cy="688268"/>
              <a:chOff x="872480" y="436476"/>
              <a:chExt cx="475928" cy="688268"/>
            </a:xfrm>
          </p:grpSpPr>
          <p:cxnSp>
            <p:nvCxnSpPr>
              <p:cNvPr id="16" name="直線接點 15">
                <a:extLst>
                  <a:ext uri="{FF2B5EF4-FFF2-40B4-BE49-F238E27FC236}">
                    <a16:creationId xmlns:a16="http://schemas.microsoft.com/office/drawing/2014/main" id="{BDE4DB64-1BCC-4C65-A941-048472D9A8BC}"/>
                  </a:ext>
                </a:extLst>
              </p:cNvPr>
              <p:cNvCxnSpPr/>
              <p:nvPr/>
            </p:nvCxnSpPr>
            <p:spPr>
              <a:xfrm flipV="1">
                <a:off x="873919" y="622022"/>
                <a:ext cx="171450" cy="328276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>
                <a:extLst>
                  <a:ext uri="{FF2B5EF4-FFF2-40B4-BE49-F238E27FC236}">
                    <a16:creationId xmlns:a16="http://schemas.microsoft.com/office/drawing/2014/main" id="{16FB7393-37A8-4014-8362-422E0562CA0A}"/>
                  </a:ext>
                </a:extLst>
              </p:cNvPr>
              <p:cNvCxnSpPr/>
              <p:nvPr/>
            </p:nvCxnSpPr>
            <p:spPr>
              <a:xfrm flipH="1" flipV="1">
                <a:off x="1054894" y="629952"/>
                <a:ext cx="71437" cy="680338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17">
                <a:extLst>
                  <a:ext uri="{FF2B5EF4-FFF2-40B4-BE49-F238E27FC236}">
                    <a16:creationId xmlns:a16="http://schemas.microsoft.com/office/drawing/2014/main" id="{CBC513A4-0F29-453A-A6EB-28EC73284B39}"/>
                  </a:ext>
                </a:extLst>
              </p:cNvPr>
              <p:cNvCxnSpPr/>
              <p:nvPr/>
            </p:nvCxnSpPr>
            <p:spPr>
              <a:xfrm flipV="1">
                <a:off x="1116807" y="785368"/>
                <a:ext cx="78581" cy="524923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接點 18">
                <a:extLst>
                  <a:ext uri="{FF2B5EF4-FFF2-40B4-BE49-F238E27FC236}">
                    <a16:creationId xmlns:a16="http://schemas.microsoft.com/office/drawing/2014/main" id="{672E69F7-D9E1-4EC5-A4E2-141CF1AF5A68}"/>
                  </a:ext>
                </a:extLst>
              </p:cNvPr>
              <p:cNvCxnSpPr/>
              <p:nvPr/>
            </p:nvCxnSpPr>
            <p:spPr>
              <a:xfrm flipH="1" flipV="1">
                <a:off x="1204913" y="720346"/>
                <a:ext cx="71437" cy="339376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線接點 19">
                <a:extLst>
                  <a:ext uri="{FF2B5EF4-FFF2-40B4-BE49-F238E27FC236}">
                    <a16:creationId xmlns:a16="http://schemas.microsoft.com/office/drawing/2014/main" id="{51593128-F496-4E9F-AEBF-7B8AA306B7E1}"/>
                  </a:ext>
                </a:extLst>
              </p:cNvPr>
              <p:cNvCxnSpPr/>
              <p:nvPr/>
            </p:nvCxnSpPr>
            <p:spPr>
              <a:xfrm flipV="1">
                <a:off x="1276350" y="939197"/>
                <a:ext cx="80962" cy="185547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" name="直線接點 14">
              <a:extLst>
                <a:ext uri="{FF2B5EF4-FFF2-40B4-BE49-F238E27FC236}">
                  <a16:creationId xmlns:a16="http://schemas.microsoft.com/office/drawing/2014/main" id="{1EB0A2FD-CB06-4372-A361-FA0C0273D6F8}"/>
                </a:ext>
              </a:extLst>
            </p:cNvPr>
            <p:cNvCxnSpPr/>
            <p:nvPr/>
          </p:nvCxnSpPr>
          <p:spPr>
            <a:xfrm>
              <a:off x="1357313" y="764751"/>
              <a:ext cx="7796213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7"/>
          <p:cNvGrpSpPr>
            <a:grpSpLocks/>
          </p:cNvGrpSpPr>
          <p:nvPr userDrawn="1"/>
        </p:nvGrpSpPr>
        <p:grpSpPr bwMode="auto">
          <a:xfrm>
            <a:off x="0" y="81707"/>
            <a:ext cx="758825" cy="630238"/>
            <a:chOff x="0" y="532828"/>
            <a:chExt cx="759125" cy="568897"/>
          </a:xfrm>
          <a:solidFill>
            <a:srgbClr val="0070C0"/>
          </a:solidFill>
        </p:grpSpPr>
        <p:sp>
          <p:nvSpPr>
            <p:cNvPr id="22" name="矩形 21"/>
            <p:cNvSpPr/>
            <p:nvPr/>
          </p:nvSpPr>
          <p:spPr>
            <a:xfrm>
              <a:off x="0" y="532828"/>
              <a:ext cx="238219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341448" y="532828"/>
              <a:ext cx="106404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551081" y="532828"/>
              <a:ext cx="68289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721010" y="532828"/>
              <a:ext cx="38115" cy="568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7" name="投影片編號版面配置區 5"/>
          <p:cNvSpPr txBox="1">
            <a:spLocks/>
          </p:cNvSpPr>
          <p:nvPr userDrawn="1"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28" name="文字方塊 1"/>
          <p:cNvSpPr txBox="1">
            <a:spLocks noChangeArrowheads="1"/>
          </p:cNvSpPr>
          <p:nvPr userDrawn="1"/>
        </p:nvSpPr>
        <p:spPr bwMode="auto">
          <a:xfrm>
            <a:off x="654050" y="6381750"/>
            <a:ext cx="2273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</a:t>
            </a:r>
          </a:p>
        </p:txBody>
      </p:sp>
    </p:spTree>
    <p:extLst>
      <p:ext uri="{BB962C8B-B14F-4D97-AF65-F5344CB8AC3E}">
        <p14:creationId xmlns:p14="http://schemas.microsoft.com/office/powerpoint/2010/main" val="4028108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E93E9B9-EA05-4086-A908-D23341F28F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8313" y="0"/>
            <a:ext cx="2006521" cy="207818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337F409-3E06-4757-B8D1-775E08326D1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98330" y="0"/>
            <a:ext cx="1793670" cy="207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44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55613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/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0112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A0F73F4-C5C2-4721-90BB-4C06D0FBF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A72AF-76A2-4713-A95D-97D8A12915A2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42329BB5-7C80-47C4-8417-A952AD33B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7E888AE-DC71-4A5C-907B-231813E61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3E4C-C101-42BD-A92E-DA02085087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0341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1"/>
          <p:cNvSpPr>
            <a:spLocks noChangeShapeType="1"/>
          </p:cNvSpPr>
          <p:nvPr userDrawn="1"/>
        </p:nvSpPr>
        <p:spPr bwMode="auto">
          <a:xfrm>
            <a:off x="0" y="6334125"/>
            <a:ext cx="12187238" cy="0"/>
          </a:xfrm>
          <a:prstGeom prst="line">
            <a:avLst/>
          </a:prstGeom>
          <a:noFill/>
          <a:ln w="6350">
            <a:solidFill>
              <a:srgbClr val="003399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5" name="圖片 5"/>
          <p:cNvPicPr>
            <a:picLocks noChangeAspect="1"/>
          </p:cNvPicPr>
          <p:nvPr userDrawn="1"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6381750"/>
            <a:ext cx="272097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 descr="97logo01"/>
          <p:cNvPicPr>
            <a:picLocks noChangeAspect="1" noChangeArrowheads="1"/>
          </p:cNvPicPr>
          <p:nvPr userDrawn="1"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6369050"/>
            <a:ext cx="4619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1"/>
          <p:cNvSpPr txBox="1">
            <a:spLocks noChangeArrowheads="1"/>
          </p:cNvSpPr>
          <p:nvPr userDrawn="1"/>
        </p:nvSpPr>
        <p:spPr bwMode="auto">
          <a:xfrm>
            <a:off x="654049" y="6381750"/>
            <a:ext cx="3610379" cy="4001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  <a:scene3d>
            <a:camera prst="orthographicFront"/>
            <a:lightRig rig="threePt" dir="t"/>
          </a:scene3d>
          <a:sp3d>
            <a:bevelT w="31115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2000" dirty="0">
                <a:latin typeface="Times New Roman" panose="02020603050405020304" pitchFamily="18" charset="0"/>
              </a:rPr>
              <a:t>台灣電力公司彰化區營業處</a:t>
            </a:r>
          </a:p>
        </p:txBody>
      </p:sp>
      <p:sp>
        <p:nvSpPr>
          <p:cNvPr id="11" name="投影片編號版面配置區 5">
            <a:extLst>
              <a:ext uri="{FF2B5EF4-FFF2-40B4-BE49-F238E27FC236}">
                <a16:creationId xmlns:a16="http://schemas.microsoft.com/office/drawing/2014/main" id="{A9D04913-33C9-47E9-B2B8-19DF4DA5A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12" r:id="rId2"/>
    <p:sldLayoutId id="2147483711" r:id="rId3"/>
    <p:sldLayoutId id="2147483710" r:id="rId4"/>
    <p:sldLayoutId id="2147483686" r:id="rId5"/>
    <p:sldLayoutId id="2147483709" r:id="rId6"/>
    <p:sldLayoutId id="2147483708" r:id="rId7"/>
    <p:sldLayoutId id="2147483717" r:id="rId8"/>
    <p:sldLayoutId id="2147483718" r:id="rId9"/>
    <p:sldLayoutId id="2147483719" r:id="rId10"/>
    <p:sldLayoutId id="2147483688" r:id="rId11"/>
    <p:sldLayoutId id="2147483707" r:id="rId12"/>
    <p:sldLayoutId id="2147483714" r:id="rId13"/>
    <p:sldLayoutId id="2147483715" r:id="rId14"/>
    <p:sldLayoutId id="2147483720" r:id="rId15"/>
    <p:sldLayoutId id="2147483721" r:id="rId16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3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830000" y="-343679"/>
            <a:ext cx="12648247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 defTabSz="1217613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3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12176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1217613">
              <a:spcBef>
                <a:spcPct val="20000"/>
              </a:spcBef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buNone/>
            </a:pPr>
            <a:endParaRPr lang="en-US" altLang="zh-TW" sz="5000" b="1" dirty="0">
              <a:solidFill>
                <a:srgbClr val="005DA2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defTabSz="914377">
              <a:buNone/>
            </a:pPr>
            <a:r>
              <a:rPr lang="en-US" altLang="zh-TW" sz="5000" b="1" dirty="0">
                <a:solidFill>
                  <a:srgbClr val="4D4D4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5000" b="1" dirty="0">
                <a:solidFill>
                  <a:srgbClr val="4D4D4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年新制電價結構簡述</a:t>
            </a:r>
          </a:p>
        </p:txBody>
      </p:sp>
      <p:cxnSp>
        <p:nvCxnSpPr>
          <p:cNvPr id="7" name="直接连接符 5"/>
          <p:cNvCxnSpPr>
            <a:cxnSpLocks noChangeShapeType="1"/>
          </p:cNvCxnSpPr>
          <p:nvPr/>
        </p:nvCxnSpPr>
        <p:spPr bwMode="auto">
          <a:xfrm flipH="1" flipV="1">
            <a:off x="1062904" y="1735855"/>
            <a:ext cx="10231412" cy="1244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" name="群組 3"/>
          <p:cNvGrpSpPr/>
          <p:nvPr/>
        </p:nvGrpSpPr>
        <p:grpSpPr>
          <a:xfrm>
            <a:off x="0" y="4310185"/>
            <a:ext cx="12076802" cy="2201779"/>
            <a:chOff x="43975" y="4109153"/>
            <a:chExt cx="12076802" cy="2201779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" t="60813" r="-120" b="6163"/>
            <a:stretch/>
          </p:blipFill>
          <p:spPr>
            <a:xfrm>
              <a:off x="43975" y="4109153"/>
              <a:ext cx="12076802" cy="2201779"/>
            </a:xfrm>
            <a:prstGeom prst="rect">
              <a:avLst/>
            </a:prstGeom>
          </p:spPr>
        </p:pic>
        <p:sp>
          <p:nvSpPr>
            <p:cNvPr id="3" name="矩形 2"/>
            <p:cNvSpPr/>
            <p:nvPr/>
          </p:nvSpPr>
          <p:spPr>
            <a:xfrm>
              <a:off x="3327114" y="4633821"/>
              <a:ext cx="1244886" cy="481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10" name="投影片編號版面配置區 5">
            <a:extLst>
              <a:ext uri="{FF2B5EF4-FFF2-40B4-BE49-F238E27FC236}">
                <a16:creationId xmlns:a16="http://schemas.microsoft.com/office/drawing/2014/main" id="{87BDEAA8-81AF-4DB4-8532-DDE2D884B1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2752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字方塊 24">
            <a:extLst>
              <a:ext uri="{FF2B5EF4-FFF2-40B4-BE49-F238E27FC236}">
                <a16:creationId xmlns:a16="http://schemas.microsoft.com/office/drawing/2014/main" id="{B3C97815-760E-455D-A32C-C2C565214076}"/>
              </a:ext>
            </a:extLst>
          </p:cNvPr>
          <p:cNvSpPr txBox="1"/>
          <p:nvPr/>
        </p:nvSpPr>
        <p:spPr>
          <a:xfrm>
            <a:off x="3041852" y="353421"/>
            <a:ext cx="699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b="1" i="0" u="none" strike="noStrike" baseline="0" dirty="0">
                <a:solidFill>
                  <a:srgbClr val="4D4D4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5400" b="1" i="0" u="none" strike="noStrike" baseline="0" dirty="0">
                <a:solidFill>
                  <a:srgbClr val="4D4D4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年新制電價結構</a:t>
            </a:r>
            <a:endParaRPr lang="zh-TW" altLang="en-US" sz="5400" b="1" dirty="0">
              <a:solidFill>
                <a:srgbClr val="4D4D4D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D8D0B4AC-09E3-4356-A475-700E43D8D6FE}"/>
              </a:ext>
            </a:extLst>
          </p:cNvPr>
          <p:cNvSpPr txBox="1"/>
          <p:nvPr/>
        </p:nvSpPr>
        <p:spPr>
          <a:xfrm>
            <a:off x="916641" y="4402751"/>
            <a:ext cx="10635186" cy="113505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自</a:t>
            </a:r>
            <a:r>
              <a:rPr lang="en-US" altLang="zh-TW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年起，時間電價採新時間帶，</a:t>
            </a:r>
            <a:r>
              <a:rPr lang="zh-TW" altLang="en-US" sz="24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舊時間帶同步落日</a:t>
            </a: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zh-TW" sz="2400" b="1" i="0" u="none" strike="noStrike" baseline="0" dirty="0">
              <a:solidFill>
                <a:srgbClr val="00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新時間帶亦係維持全年平均電價不變。</a:t>
            </a:r>
            <a:endParaRPr lang="en-US" altLang="zh-TW" sz="2400" b="1" i="0" u="none" strike="noStrike" baseline="0" dirty="0">
              <a:solidFill>
                <a:srgbClr val="00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9AF81A7-098F-485E-AD33-1B46E9A691DC}"/>
              </a:ext>
            </a:extLst>
          </p:cNvPr>
          <p:cNvSpPr/>
          <p:nvPr/>
        </p:nvSpPr>
        <p:spPr>
          <a:xfrm>
            <a:off x="556373" y="1444043"/>
            <a:ext cx="5396436" cy="638969"/>
          </a:xfrm>
          <a:prstGeom prst="rect">
            <a:avLst/>
          </a:prstGeom>
          <a:solidFill>
            <a:srgbClr val="F28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1.</a:t>
            </a:r>
            <a:r>
              <a:rPr lang="zh-TW" altLang="en-US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高壓以上擴大夏月期間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15334318-3676-4C0A-B77A-0583842069A5}"/>
              </a:ext>
            </a:extLst>
          </p:cNvPr>
          <p:cNvSpPr/>
          <p:nvPr/>
        </p:nvSpPr>
        <p:spPr>
          <a:xfrm>
            <a:off x="556373" y="3718355"/>
            <a:ext cx="6844160" cy="6856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2.</a:t>
            </a:r>
            <a:r>
              <a:rPr lang="zh-TW" altLang="en-US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時間電價適用新尖離峰時間帶</a:t>
            </a:r>
          </a:p>
        </p:txBody>
      </p:sp>
      <p:sp>
        <p:nvSpPr>
          <p:cNvPr id="9" name="投影片編號版面配置區 5">
            <a:extLst>
              <a:ext uri="{FF2B5EF4-FFF2-40B4-BE49-F238E27FC236}">
                <a16:creationId xmlns:a16="http://schemas.microsoft.com/office/drawing/2014/main" id="{AA0E3A31-1CCB-46BF-BD01-3EA8514C6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2</a:t>
            </a:fld>
            <a:endParaRPr lang="zh-TW" alt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F0C87901-BEFF-446B-50DF-B23EE2436CD2}"/>
              </a:ext>
            </a:extLst>
          </p:cNvPr>
          <p:cNvSpPr txBox="1"/>
          <p:nvPr/>
        </p:nvSpPr>
        <p:spPr>
          <a:xfrm>
            <a:off x="916641" y="2085752"/>
            <a:ext cx="10635186" cy="1395703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580"/>
              </a:spcAft>
              <a:buFont typeface="Wingdings" panose="05000000000000000000" pitchFamily="2" charset="2"/>
              <a:buChar char="u"/>
            </a:pPr>
            <a:r>
              <a:rPr lang="en-US" altLang="zh-TW" sz="2400" b="1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Microsoft YaHei" panose="020B0503020204020204" pitchFamily="34" charset="-122"/>
              </a:rPr>
              <a:t>112</a:t>
            </a:r>
            <a:r>
              <a:rPr lang="zh-TW" altLang="zh-TW" sz="2400" b="1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Microsoft YaHei" panose="020B0503020204020204" pitchFamily="34" charset="-122"/>
              </a:rPr>
              <a:t>年起，</a:t>
            </a:r>
            <a:r>
              <a:rPr lang="zh-TW" altLang="zh-TW" sz="2400" b="1" dirty="0">
                <a:solidFill>
                  <a:schemeClr val="accent1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Microsoft YaHei" panose="020B0503020204020204" pitchFamily="34" charset="-122"/>
              </a:rPr>
              <a:t>高壓以上夏月電價期間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Microsoft YaHei" panose="020B0503020204020204" pitchFamily="34" charset="-122"/>
              </a:rPr>
              <a:t>5/16~10/15</a:t>
            </a:r>
            <a:r>
              <a:rPr lang="zh-TW" altLang="zh-TW" sz="2400" b="1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Microsoft YaHei" panose="020B0503020204020204" pitchFamily="34" charset="-122"/>
              </a:rPr>
              <a:t>，並配套調降其非夏月電價，以維持全年平均電價不變。</a:t>
            </a:r>
            <a:endParaRPr lang="zh-TW" altLang="en-US" sz="2400" b="1" i="0" u="none" strike="noStrike" baseline="0" dirty="0">
              <a:solidFill>
                <a:srgbClr val="00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表燈</a:t>
            </a:r>
            <a:r>
              <a:rPr lang="en-US" altLang="zh-TW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住商</a:t>
            </a:r>
            <a:r>
              <a:rPr lang="en-US" altLang="zh-TW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及低壓夏月電價期間，維持 </a:t>
            </a:r>
            <a:r>
              <a:rPr lang="en-US" altLang="zh-TW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6/1~9/30 </a:t>
            </a:r>
            <a:r>
              <a:rPr lang="zh-TW" altLang="en-US" sz="2400" b="1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49336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2849A08-65D3-4CF0-939B-CB66C120F84A}"/>
              </a:ext>
            </a:extLst>
          </p:cNvPr>
          <p:cNvSpPr txBox="1"/>
          <p:nvPr/>
        </p:nvSpPr>
        <p:spPr>
          <a:xfrm>
            <a:off x="2303351" y="3314498"/>
            <a:ext cx="85046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en-US" altLang="zh-TW" sz="54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r>
              <a:rPr lang="zh-TW" altLang="en-US" sz="54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新尖離峰時間電價說明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2C85C08-9547-46C7-9608-81C088E95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419" y="991821"/>
            <a:ext cx="2429933" cy="2152692"/>
          </a:xfrm>
          <a:prstGeom prst="rect">
            <a:avLst/>
          </a:prstGeom>
        </p:spPr>
      </p:pic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5A6E74-DD57-43EA-92DE-CFC529146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26FB592-AFA1-5923-99D4-AE6A55FEE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338455"/>
          </a:xfrm>
          <a:prstGeom prst="rect">
            <a:avLst/>
          </a:prstGeom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ABFE362D-B11E-E70E-58B1-C60DB004D8E2}"/>
              </a:ext>
            </a:extLst>
          </p:cNvPr>
          <p:cNvCxnSpPr>
            <a:cxnSpLocks/>
          </p:cNvCxnSpPr>
          <p:nvPr/>
        </p:nvCxnSpPr>
        <p:spPr>
          <a:xfrm flipH="1">
            <a:off x="2664564" y="1355474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659A63FC-07FC-C8C2-EAC7-632C122C144C}"/>
              </a:ext>
            </a:extLst>
          </p:cNvPr>
          <p:cNvCxnSpPr>
            <a:cxnSpLocks/>
          </p:cNvCxnSpPr>
          <p:nvPr/>
        </p:nvCxnSpPr>
        <p:spPr>
          <a:xfrm flipH="1">
            <a:off x="3025777" y="1355473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C69A14A7-8C81-0C3E-363F-6F6E97E9D7B2}"/>
              </a:ext>
            </a:extLst>
          </p:cNvPr>
          <p:cNvCxnSpPr>
            <a:cxnSpLocks/>
          </p:cNvCxnSpPr>
          <p:nvPr/>
        </p:nvCxnSpPr>
        <p:spPr>
          <a:xfrm flipH="1">
            <a:off x="5417461" y="1213871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1EA0331B-1A9B-59BD-2FFB-AA153C9A5822}"/>
              </a:ext>
            </a:extLst>
          </p:cNvPr>
          <p:cNvCxnSpPr>
            <a:cxnSpLocks/>
          </p:cNvCxnSpPr>
          <p:nvPr/>
        </p:nvCxnSpPr>
        <p:spPr>
          <a:xfrm flipH="1">
            <a:off x="5816045" y="1191868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B1581E3F-57DF-F2B0-E577-5C8BAB61FCD7}"/>
              </a:ext>
            </a:extLst>
          </p:cNvPr>
          <p:cNvCxnSpPr>
            <a:cxnSpLocks/>
          </p:cNvCxnSpPr>
          <p:nvPr/>
        </p:nvCxnSpPr>
        <p:spPr>
          <a:xfrm flipH="1">
            <a:off x="8377181" y="1314352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" name="直線接點 10">
            <a:extLst>
              <a:ext uri="{FF2B5EF4-FFF2-40B4-BE49-F238E27FC236}">
                <a16:creationId xmlns:a16="http://schemas.microsoft.com/office/drawing/2014/main" id="{37920996-DAC0-62F6-7F1C-20C7AF40BF23}"/>
              </a:ext>
            </a:extLst>
          </p:cNvPr>
          <p:cNvCxnSpPr>
            <a:cxnSpLocks/>
          </p:cNvCxnSpPr>
          <p:nvPr/>
        </p:nvCxnSpPr>
        <p:spPr>
          <a:xfrm flipH="1">
            <a:off x="8703135" y="1314351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0CB872A6-D108-C6BA-E1C4-60DDDF1A083A}"/>
              </a:ext>
            </a:extLst>
          </p:cNvPr>
          <p:cNvCxnSpPr>
            <a:cxnSpLocks/>
          </p:cNvCxnSpPr>
          <p:nvPr/>
        </p:nvCxnSpPr>
        <p:spPr>
          <a:xfrm flipH="1">
            <a:off x="11920829" y="1355472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直線接點 12">
            <a:extLst>
              <a:ext uri="{FF2B5EF4-FFF2-40B4-BE49-F238E27FC236}">
                <a16:creationId xmlns:a16="http://schemas.microsoft.com/office/drawing/2014/main" id="{49767F28-D6AF-8034-78DF-36A128F36E24}"/>
              </a:ext>
            </a:extLst>
          </p:cNvPr>
          <p:cNvCxnSpPr>
            <a:cxnSpLocks/>
          </p:cNvCxnSpPr>
          <p:nvPr/>
        </p:nvCxnSpPr>
        <p:spPr>
          <a:xfrm flipH="1">
            <a:off x="11540092" y="1355474"/>
            <a:ext cx="13221" cy="2649193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" name="直線接點 13">
            <a:extLst>
              <a:ext uri="{FF2B5EF4-FFF2-40B4-BE49-F238E27FC236}">
                <a16:creationId xmlns:a16="http://schemas.microsoft.com/office/drawing/2014/main" id="{05C390EF-B8EC-8A82-9B3E-E7ECE3E1C0D8}"/>
              </a:ext>
            </a:extLst>
          </p:cNvPr>
          <p:cNvCxnSpPr>
            <a:cxnSpLocks/>
          </p:cNvCxnSpPr>
          <p:nvPr/>
        </p:nvCxnSpPr>
        <p:spPr>
          <a:xfrm>
            <a:off x="9395114" y="2754519"/>
            <a:ext cx="0" cy="1179325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直線接點 15">
            <a:extLst>
              <a:ext uri="{FF2B5EF4-FFF2-40B4-BE49-F238E27FC236}">
                <a16:creationId xmlns:a16="http://schemas.microsoft.com/office/drawing/2014/main" id="{8BDF12BE-4911-721A-2DA1-1E50CF5E86C7}"/>
              </a:ext>
            </a:extLst>
          </p:cNvPr>
          <p:cNvCxnSpPr>
            <a:cxnSpLocks/>
          </p:cNvCxnSpPr>
          <p:nvPr/>
        </p:nvCxnSpPr>
        <p:spPr>
          <a:xfrm>
            <a:off x="9969545" y="2745524"/>
            <a:ext cx="0" cy="1179325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2385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群組 14">
            <a:extLst>
              <a:ext uri="{FF2B5EF4-FFF2-40B4-BE49-F238E27FC236}">
                <a16:creationId xmlns:a16="http://schemas.microsoft.com/office/drawing/2014/main" id="{83CB6F4B-E009-4F47-A8AB-AD6B42B24A1C}"/>
              </a:ext>
            </a:extLst>
          </p:cNvPr>
          <p:cNvGrpSpPr/>
          <p:nvPr/>
        </p:nvGrpSpPr>
        <p:grpSpPr>
          <a:xfrm>
            <a:off x="751792" y="1300903"/>
            <a:ext cx="10688415" cy="5001903"/>
            <a:chOff x="751792" y="1300903"/>
            <a:chExt cx="10688415" cy="5001903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08ACF243-BA9F-4C0A-B291-83FDF7AF38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711" t="1895" r="551"/>
            <a:stretch/>
          </p:blipFill>
          <p:spPr>
            <a:xfrm>
              <a:off x="763394" y="1486081"/>
              <a:ext cx="10665211" cy="4816725"/>
            </a:xfrm>
            <a:prstGeom prst="rect">
              <a:avLst/>
            </a:prstGeom>
          </p:spPr>
        </p:pic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E2DD7DD8-B486-4DA4-9754-749031CECFB4}"/>
                </a:ext>
              </a:extLst>
            </p:cNvPr>
            <p:cNvSpPr/>
            <p:nvPr/>
          </p:nvSpPr>
          <p:spPr>
            <a:xfrm>
              <a:off x="751792" y="1480894"/>
              <a:ext cx="841403" cy="3725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bg2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39D40EE4-C96F-4AE0-8FAC-6294DA15077A}"/>
                </a:ext>
              </a:extLst>
            </p:cNvPr>
            <p:cNvSpPr/>
            <p:nvPr/>
          </p:nvSpPr>
          <p:spPr>
            <a:xfrm>
              <a:off x="11283166" y="1408465"/>
              <a:ext cx="157041" cy="3725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bg2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AA488631-2EAE-464B-AB34-C471E45C5DDE}"/>
                </a:ext>
              </a:extLst>
            </p:cNvPr>
            <p:cNvSpPr/>
            <p:nvPr/>
          </p:nvSpPr>
          <p:spPr>
            <a:xfrm>
              <a:off x="10575487" y="1300903"/>
              <a:ext cx="157041" cy="3725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bg2"/>
                </a:solidFill>
              </a:endParaRPr>
            </a:p>
          </p:txBody>
        </p:sp>
      </p:grpSp>
      <p:pic>
        <p:nvPicPr>
          <p:cNvPr id="17" name="圖片 16">
            <a:extLst>
              <a:ext uri="{FF2B5EF4-FFF2-40B4-BE49-F238E27FC236}">
                <a16:creationId xmlns:a16="http://schemas.microsoft.com/office/drawing/2014/main" id="{3D1264AA-B797-45C6-82AF-10D75A122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339" y="327771"/>
            <a:ext cx="2467319" cy="866896"/>
          </a:xfrm>
          <a:prstGeom prst="rect">
            <a:avLst/>
          </a:prstGeom>
        </p:spPr>
      </p:pic>
      <p:sp>
        <p:nvSpPr>
          <p:cNvPr id="8" name="投影片編號版面配置區 5">
            <a:extLst>
              <a:ext uri="{FF2B5EF4-FFF2-40B4-BE49-F238E27FC236}">
                <a16:creationId xmlns:a16="http://schemas.microsoft.com/office/drawing/2014/main" id="{29584826-1356-4C85-ABD3-823A30EFE6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4</a:t>
            </a:fld>
            <a:endParaRPr lang="zh-TW" alt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84EA908C-B396-113F-AEC7-254FF67BF82B}"/>
              </a:ext>
            </a:extLst>
          </p:cNvPr>
          <p:cNvSpPr txBox="1"/>
          <p:nvPr/>
        </p:nvSpPr>
        <p:spPr>
          <a:xfrm>
            <a:off x="10058400" y="4244454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7.03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1E1BFD8-98CD-6200-359B-1793BE096BD9}"/>
              </a:ext>
            </a:extLst>
          </p:cNvPr>
          <p:cNvSpPr txBox="1"/>
          <p:nvPr/>
        </p:nvSpPr>
        <p:spPr>
          <a:xfrm>
            <a:off x="8883504" y="4253286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4.39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E3B0CC5B-603D-E728-D6F8-3F4137D8F21E}"/>
              </a:ext>
            </a:extLst>
          </p:cNvPr>
          <p:cNvSpPr txBox="1"/>
          <p:nvPr/>
        </p:nvSpPr>
        <p:spPr>
          <a:xfrm>
            <a:off x="7539964" y="4256461"/>
            <a:ext cx="820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1.91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439CE84-4D45-4248-D97B-33733CCE2056}"/>
              </a:ext>
            </a:extLst>
          </p:cNvPr>
          <p:cNvSpPr txBox="1"/>
          <p:nvPr/>
        </p:nvSpPr>
        <p:spPr>
          <a:xfrm>
            <a:off x="10090367" y="5189324"/>
            <a:ext cx="674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34.11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0CB102E-B14B-6A3E-9187-30083FE1D762}"/>
              </a:ext>
            </a:extLst>
          </p:cNvPr>
          <p:cNvSpPr txBox="1"/>
          <p:nvPr/>
        </p:nvSpPr>
        <p:spPr>
          <a:xfrm>
            <a:off x="7476353" y="5143381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1.75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7AE7FB8-D31A-1857-6D52-C0137AC3139A}"/>
              </a:ext>
            </a:extLst>
          </p:cNvPr>
          <p:cNvSpPr txBox="1"/>
          <p:nvPr/>
        </p:nvSpPr>
        <p:spPr>
          <a:xfrm>
            <a:off x="4188211" y="4256461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5.05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C1C2997-5DCF-E4C3-7017-AFD63995FC9E}"/>
              </a:ext>
            </a:extLst>
          </p:cNvPr>
          <p:cNvSpPr txBox="1"/>
          <p:nvPr/>
        </p:nvSpPr>
        <p:spPr>
          <a:xfrm>
            <a:off x="4525275" y="5127907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4.77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9A8EB397-60A6-27D6-59F6-C2A6F193488D}"/>
              </a:ext>
            </a:extLst>
          </p:cNvPr>
          <p:cNvSpPr txBox="1"/>
          <p:nvPr/>
        </p:nvSpPr>
        <p:spPr>
          <a:xfrm>
            <a:off x="2254123" y="4244454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2.03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462C90C-EE3D-02D5-E193-FE8ABD26905E}"/>
              </a:ext>
            </a:extLst>
          </p:cNvPr>
          <p:cNvSpPr txBox="1"/>
          <p:nvPr/>
        </p:nvSpPr>
        <p:spPr>
          <a:xfrm>
            <a:off x="1905292" y="5127906"/>
            <a:ext cx="674128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</a:rPr>
              <a:t>1.85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0C2FE68-7FAF-CAA4-3815-BBBA083CF49E}"/>
              </a:ext>
            </a:extLst>
          </p:cNvPr>
          <p:cNvSpPr txBox="1"/>
          <p:nvPr/>
        </p:nvSpPr>
        <p:spPr>
          <a:xfrm>
            <a:off x="9311431" y="3965612"/>
            <a:ext cx="1033641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</a:rPr>
              <a:t>(</a:t>
            </a:r>
            <a:r>
              <a:rPr lang="zh-TW" altLang="en-US" b="1" dirty="0">
                <a:solidFill>
                  <a:srgbClr val="FF0000"/>
                </a:solidFill>
              </a:rPr>
              <a:t>高壓</a:t>
            </a:r>
            <a:r>
              <a:rPr lang="en-US" altLang="zh-TW" b="1" dirty="0">
                <a:solidFill>
                  <a:srgbClr val="FF0000"/>
                </a:solidFill>
              </a:rPr>
              <a:t>)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03BA0790-D34C-4E6D-87D3-FE7BDD34B001}"/>
              </a:ext>
            </a:extLst>
          </p:cNvPr>
          <p:cNvSpPr txBox="1"/>
          <p:nvPr/>
        </p:nvSpPr>
        <p:spPr>
          <a:xfrm>
            <a:off x="3046798" y="4237569"/>
            <a:ext cx="1033641" cy="372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</a:rPr>
              <a:t>(</a:t>
            </a:r>
            <a:r>
              <a:rPr lang="zh-TW" altLang="en-US" b="1" dirty="0">
                <a:solidFill>
                  <a:srgbClr val="FF0000"/>
                </a:solidFill>
              </a:rPr>
              <a:t>高壓</a:t>
            </a:r>
            <a:r>
              <a:rPr lang="en-US" altLang="zh-TW" b="1" dirty="0">
                <a:solidFill>
                  <a:srgbClr val="FF0000"/>
                </a:solidFill>
              </a:rPr>
              <a:t>)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DF459C05-C24B-A1AD-2FDF-671CD21679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" y="-49089"/>
            <a:ext cx="12192002" cy="6370945"/>
          </a:xfrm>
          <a:prstGeom prst="rect">
            <a:avLst/>
          </a:prstGeom>
        </p:spPr>
      </p:pic>
      <p:cxnSp>
        <p:nvCxnSpPr>
          <p:cNvPr id="19" name="直線接點 18">
            <a:extLst>
              <a:ext uri="{FF2B5EF4-FFF2-40B4-BE49-F238E27FC236}">
                <a16:creationId xmlns:a16="http://schemas.microsoft.com/office/drawing/2014/main" id="{718ABB15-0817-EAA8-3E5B-7BA3868AF7C5}"/>
              </a:ext>
            </a:extLst>
          </p:cNvPr>
          <p:cNvCxnSpPr>
            <a:cxnSpLocks/>
          </p:cNvCxnSpPr>
          <p:nvPr/>
        </p:nvCxnSpPr>
        <p:spPr>
          <a:xfrm>
            <a:off x="2591187" y="1780972"/>
            <a:ext cx="1399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30FB7EAE-27E8-893B-F7E2-2E072E3198E2}"/>
              </a:ext>
            </a:extLst>
          </p:cNvPr>
          <p:cNvCxnSpPr>
            <a:cxnSpLocks/>
          </p:cNvCxnSpPr>
          <p:nvPr/>
        </p:nvCxnSpPr>
        <p:spPr>
          <a:xfrm flipH="1">
            <a:off x="2874515" y="1780972"/>
            <a:ext cx="13221" cy="2317775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3" name="直線接點 22">
            <a:extLst>
              <a:ext uri="{FF2B5EF4-FFF2-40B4-BE49-F238E27FC236}">
                <a16:creationId xmlns:a16="http://schemas.microsoft.com/office/drawing/2014/main" id="{C7B90A34-BC6B-FE46-EE72-00418DE7ABFC}"/>
              </a:ext>
            </a:extLst>
          </p:cNvPr>
          <p:cNvCxnSpPr>
            <a:cxnSpLocks/>
          </p:cNvCxnSpPr>
          <p:nvPr/>
        </p:nvCxnSpPr>
        <p:spPr>
          <a:xfrm flipH="1">
            <a:off x="8271755" y="1780972"/>
            <a:ext cx="13221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3B4F154D-4A9B-9449-1DB2-F215B6BCD562}"/>
              </a:ext>
            </a:extLst>
          </p:cNvPr>
          <p:cNvCxnSpPr>
            <a:cxnSpLocks/>
          </p:cNvCxnSpPr>
          <p:nvPr/>
        </p:nvCxnSpPr>
        <p:spPr>
          <a:xfrm flipH="1">
            <a:off x="5393793" y="1673410"/>
            <a:ext cx="13221" cy="2478455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5" name="直線接點 24">
            <a:extLst>
              <a:ext uri="{FF2B5EF4-FFF2-40B4-BE49-F238E27FC236}">
                <a16:creationId xmlns:a16="http://schemas.microsoft.com/office/drawing/2014/main" id="{6BE9D207-32C7-976F-AD5B-7B87E43C90DB}"/>
              </a:ext>
            </a:extLst>
          </p:cNvPr>
          <p:cNvCxnSpPr>
            <a:cxnSpLocks/>
          </p:cNvCxnSpPr>
          <p:nvPr/>
        </p:nvCxnSpPr>
        <p:spPr>
          <a:xfrm>
            <a:off x="5734844" y="1667147"/>
            <a:ext cx="0" cy="244332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1" name="直線接點 30">
            <a:extLst>
              <a:ext uri="{FF2B5EF4-FFF2-40B4-BE49-F238E27FC236}">
                <a16:creationId xmlns:a16="http://schemas.microsoft.com/office/drawing/2014/main" id="{22138D53-C627-BB9F-2E73-13C0791E7B4A}"/>
              </a:ext>
            </a:extLst>
          </p:cNvPr>
          <p:cNvCxnSpPr>
            <a:cxnSpLocks/>
          </p:cNvCxnSpPr>
          <p:nvPr/>
        </p:nvCxnSpPr>
        <p:spPr>
          <a:xfrm flipH="1">
            <a:off x="8541425" y="1772233"/>
            <a:ext cx="13221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2" name="直線接點 31">
            <a:extLst>
              <a:ext uri="{FF2B5EF4-FFF2-40B4-BE49-F238E27FC236}">
                <a16:creationId xmlns:a16="http://schemas.microsoft.com/office/drawing/2014/main" id="{41C371B2-216C-45E6-5744-5B8B478C5773}"/>
              </a:ext>
            </a:extLst>
          </p:cNvPr>
          <p:cNvCxnSpPr>
            <a:cxnSpLocks/>
          </p:cNvCxnSpPr>
          <p:nvPr/>
        </p:nvCxnSpPr>
        <p:spPr>
          <a:xfrm flipH="1">
            <a:off x="8693825" y="1924633"/>
            <a:ext cx="13221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3" name="直線接點 32">
            <a:extLst>
              <a:ext uri="{FF2B5EF4-FFF2-40B4-BE49-F238E27FC236}">
                <a16:creationId xmlns:a16="http://schemas.microsoft.com/office/drawing/2014/main" id="{927F73D8-BF06-4A08-6C1E-D8D10E0851B8}"/>
              </a:ext>
            </a:extLst>
          </p:cNvPr>
          <p:cNvCxnSpPr>
            <a:cxnSpLocks/>
          </p:cNvCxnSpPr>
          <p:nvPr/>
        </p:nvCxnSpPr>
        <p:spPr>
          <a:xfrm flipH="1">
            <a:off x="11364916" y="1630360"/>
            <a:ext cx="13221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5" name="直線接點 34">
            <a:extLst>
              <a:ext uri="{FF2B5EF4-FFF2-40B4-BE49-F238E27FC236}">
                <a16:creationId xmlns:a16="http://schemas.microsoft.com/office/drawing/2014/main" id="{3CEABBE1-39FE-2EB5-F52F-D559295DCD0D}"/>
              </a:ext>
            </a:extLst>
          </p:cNvPr>
          <p:cNvCxnSpPr>
            <a:cxnSpLocks/>
          </p:cNvCxnSpPr>
          <p:nvPr/>
        </p:nvCxnSpPr>
        <p:spPr>
          <a:xfrm flipH="1">
            <a:off x="11727175" y="1594718"/>
            <a:ext cx="13221" cy="2335252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6" name="直線接點 35">
            <a:extLst>
              <a:ext uri="{FF2B5EF4-FFF2-40B4-BE49-F238E27FC236}">
                <a16:creationId xmlns:a16="http://schemas.microsoft.com/office/drawing/2014/main" id="{8D11A6A6-5609-5A1E-49A7-12241838D9A2}"/>
              </a:ext>
            </a:extLst>
          </p:cNvPr>
          <p:cNvCxnSpPr>
            <a:cxnSpLocks/>
          </p:cNvCxnSpPr>
          <p:nvPr/>
        </p:nvCxnSpPr>
        <p:spPr>
          <a:xfrm>
            <a:off x="9287713" y="2742932"/>
            <a:ext cx="11519" cy="1415201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8" name="直線接點 37">
            <a:extLst>
              <a:ext uri="{FF2B5EF4-FFF2-40B4-BE49-F238E27FC236}">
                <a16:creationId xmlns:a16="http://schemas.microsoft.com/office/drawing/2014/main" id="{967DE36D-BD80-8082-152C-ECD0902F5446}"/>
              </a:ext>
            </a:extLst>
          </p:cNvPr>
          <p:cNvCxnSpPr>
            <a:cxnSpLocks/>
          </p:cNvCxnSpPr>
          <p:nvPr/>
        </p:nvCxnSpPr>
        <p:spPr>
          <a:xfrm>
            <a:off x="9841187" y="2721399"/>
            <a:ext cx="11519" cy="1415201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849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2849A08-65D3-4CF0-939B-CB66C120F84A}"/>
              </a:ext>
            </a:extLst>
          </p:cNvPr>
          <p:cNvSpPr txBox="1"/>
          <p:nvPr/>
        </p:nvSpPr>
        <p:spPr>
          <a:xfrm>
            <a:off x="3216959" y="379741"/>
            <a:ext cx="5720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TW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r>
              <a:rPr lang="zh-TW" altLang="en-US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</a:t>
            </a:r>
            <a:r>
              <a:rPr lang="en-US" altLang="zh-TW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TW" altLang="en-US" sz="4000" b="1" i="0" u="none" strike="noStrike" baseline="0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日電價調漲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5A6E74-DD57-43EA-92DE-CFC529146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DB9CD39D-1A2F-8471-A07B-2305B686329E}"/>
              </a:ext>
            </a:extLst>
          </p:cNvPr>
          <p:cNvSpPr txBox="1"/>
          <p:nvPr/>
        </p:nvSpPr>
        <p:spPr>
          <a:xfrm>
            <a:off x="1396167" y="1916872"/>
            <a:ext cx="10058479" cy="4185761"/>
          </a:xfrm>
          <a:prstGeom prst="rect">
            <a:avLst/>
          </a:prstGeom>
          <a:noFill/>
          <a:ln w="38100"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zh-TW" altLang="en-US" sz="1800" b="0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sz="3200" b="0" i="0" u="none" strike="noStrike" baseline="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457200" indent="-457200" algn="just">
              <a:buFont typeface="+mj-ea"/>
              <a:buAutoNum type="ea1ChtPeriod"/>
            </a:pP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國際燃料價格高漲，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111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年台電每賣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度就虧損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1.2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元，國外電業針對這波燃料價格大幅上漲均進行電價調整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110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至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111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年各國調漲幅度介於 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26%~73%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之間，其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111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年通膨介於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3.7%~11.26%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，面對燃料價格居高壓力，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月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17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日審議會認為電價應適時調整反映成本。</a:t>
            </a:r>
            <a:endParaRPr lang="en-US" altLang="zh-TW" sz="2400" b="0" i="0" u="none" strike="noStrike" baseline="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en-US" sz="2400" b="0" i="0" u="none" strike="noStrike" baseline="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457200" indent="-457200">
              <a:buFont typeface="+mj-ea"/>
              <a:buAutoNum type="ea1ChtPeriod" startAt="2"/>
            </a:pP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審議會對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4~9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月公用售電業電價費率做出決議，為穩定物價兼顧電業經營，本次電價調整</a:t>
            </a:r>
            <a:r>
              <a:rPr lang="en-US" altLang="zh-TW" sz="2400" b="1" i="0" u="none" strike="noStrike" baseline="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11%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，調整後的平均單價，從每度</a:t>
            </a:r>
            <a:r>
              <a:rPr lang="en-US" altLang="zh-TW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2.8064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元調整至</a:t>
            </a:r>
            <a:r>
              <a:rPr lang="en-US" altLang="zh-TW" sz="2400" b="1" i="0" u="none" strike="noStrike" baseline="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3.1154</a:t>
            </a:r>
            <a:r>
              <a:rPr lang="zh-TW" altLang="en-US" sz="2400" b="1" i="0" u="none" strike="noStrike" baseline="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  <a:r>
              <a:rPr lang="zh-TW" altLang="en-US" sz="2400" b="0" i="0" u="none" strike="noStrike" baseline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zh-TW" sz="2400" b="0" i="0" u="none" strike="noStrike" baseline="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en-US" sz="2400" b="0" i="0" u="none" strike="noStrike" baseline="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1F8FC59-E943-225C-EB57-47E8C7BAAFA3}"/>
              </a:ext>
            </a:extLst>
          </p:cNvPr>
          <p:cNvSpPr/>
          <p:nvPr/>
        </p:nvSpPr>
        <p:spPr>
          <a:xfrm>
            <a:off x="2096793" y="1658737"/>
            <a:ext cx="1648055" cy="63547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說   明</a:t>
            </a:r>
            <a:endParaRPr lang="en-US" altLang="zh-TW" sz="3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05C32DCE-069B-F379-5EEA-4814184F4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936" b="93642" l="9827" r="94220">
                        <a14:foregroundMark x1="56647" y1="8092" x2="56647" y2="8092"/>
                        <a14:foregroundMark x1="10405" y1="43931" x2="10405" y2="43931"/>
                        <a14:foregroundMark x1="46821" y1="93642" x2="46821" y2="93642"/>
                        <a14:foregroundMark x1="94220" y1="58382" x2="94220" y2="58382"/>
                        <a14:foregroundMark x1="9827" y1="67052" x2="9827" y2="67052"/>
                        <a14:foregroundMark x1="14451" y1="73410" x2="14451" y2="73410"/>
                        <a14:foregroundMark x1="84971" y1="76879" x2="84971" y2="76879"/>
                        <a14:foregroundMark x1="65896" y1="84393" x2="65896" y2="84393"/>
                        <a14:foregroundMark x1="63006" y1="46243" x2="63006" y2="46243"/>
                        <a14:foregroundMark x1="64162" y1="26590" x2="64162" y2="26590"/>
                        <a14:foregroundMark x1="46821" y1="15029" x2="46821" y2="150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6251" y="1092845"/>
            <a:ext cx="1648055" cy="164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35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5A6E74-DD57-43EA-92DE-CFC529146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6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F852EF08-92D7-3BB4-2C35-B31D7D391AE4}"/>
              </a:ext>
            </a:extLst>
          </p:cNvPr>
          <p:cNvGrpSpPr/>
          <p:nvPr/>
        </p:nvGrpSpPr>
        <p:grpSpPr>
          <a:xfrm>
            <a:off x="196478" y="108881"/>
            <a:ext cx="5745659" cy="5745659"/>
            <a:chOff x="3130747" y="108882"/>
            <a:chExt cx="5745659" cy="5745659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434E1EDB-463F-D76D-48D8-C79ED00BFB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0747" y="108882"/>
              <a:ext cx="5745659" cy="5745659"/>
            </a:xfrm>
            <a:prstGeom prst="rect">
              <a:avLst/>
            </a:prstGeom>
          </p:spPr>
        </p:pic>
        <p:sp>
          <p:nvSpPr>
            <p:cNvPr id="4" name="矩形: 圓角 3">
              <a:extLst>
                <a:ext uri="{FF2B5EF4-FFF2-40B4-BE49-F238E27FC236}">
                  <a16:creationId xmlns:a16="http://schemas.microsoft.com/office/drawing/2014/main" id="{54134EE3-B133-FB1F-24B5-DC8B4A28AC6B}"/>
                </a:ext>
              </a:extLst>
            </p:cNvPr>
            <p:cNvSpPr/>
            <p:nvPr/>
          </p:nvSpPr>
          <p:spPr>
            <a:xfrm>
              <a:off x="4736229" y="4094328"/>
              <a:ext cx="3834565" cy="900754"/>
            </a:xfrm>
            <a:prstGeom prst="roundRect">
              <a:avLst/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99B8EEC1-8C9D-B6A6-12C7-B399BA98F514}"/>
                </a:ext>
              </a:extLst>
            </p:cNvPr>
            <p:cNvSpPr/>
            <p:nvPr/>
          </p:nvSpPr>
          <p:spPr>
            <a:xfrm>
              <a:off x="3407621" y="4200418"/>
              <a:ext cx="1328608" cy="1264341"/>
            </a:xfrm>
            <a:prstGeom prst="roundRect">
              <a:avLst/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8" name="圖片 7">
            <a:extLst>
              <a:ext uri="{FF2B5EF4-FFF2-40B4-BE49-F238E27FC236}">
                <a16:creationId xmlns:a16="http://schemas.microsoft.com/office/drawing/2014/main" id="{E34FD6D8-BF0E-C900-C675-A0A3A38F98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235"/>
          <a:stretch/>
        </p:blipFill>
        <p:spPr>
          <a:xfrm>
            <a:off x="6404995" y="114521"/>
            <a:ext cx="5222697" cy="5740019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E146FCBC-DE39-3041-06AC-E063F735B434}"/>
              </a:ext>
            </a:extLst>
          </p:cNvPr>
          <p:cNvSpPr txBox="1"/>
          <p:nvPr/>
        </p:nvSpPr>
        <p:spPr>
          <a:xfrm>
            <a:off x="196478" y="5901493"/>
            <a:ext cx="98559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zh-TW" sz="14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調整後</a:t>
            </a:r>
            <a:r>
              <a:rPr lang="zh-TW" altLang="en-US" sz="14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完整</a:t>
            </a:r>
            <a:r>
              <a:rPr lang="zh-TW" altLang="zh-TW" sz="14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電價表（自112年1月1日0時起適用）可至「首頁\用戶服務\電價表」項下瀏覽下載。</a:t>
            </a:r>
            <a:endParaRPr lang="zh-TW" altLang="en-US" sz="1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021CABC8-5862-F547-19BA-6276CDAE3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2312" y="5875227"/>
            <a:ext cx="894031" cy="89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809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D0CE9941-02C9-4C99-A78B-946F15A20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78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1C942F9-9582-4CF3-533B-50FFF501E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46518"/>
          </a:xfrm>
          <a:prstGeom prst="rect">
            <a:avLst/>
          </a:prstGeom>
        </p:spPr>
      </p:pic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B9C6834E-F75F-BBE2-A66D-E6F286800E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8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02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D916C2C-BC4E-8DC1-D7C7-77392408E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73"/>
            <a:ext cx="12192000" cy="684185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0BCE219-E9BA-9A8E-4043-0BF6C9F77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1766" y="6434990"/>
            <a:ext cx="200907" cy="28792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309C03F0-A723-6A3A-2F5B-2DCEE421E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8039" y="2363462"/>
            <a:ext cx="981212" cy="247685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E14F5B4-2E83-293A-9B50-4E61CD84B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8474" y="3209620"/>
            <a:ext cx="981212" cy="247685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83D62193-5E90-B592-7099-145FCD7A0C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5402" b="16030"/>
          <a:stretch/>
        </p:blipFill>
        <p:spPr>
          <a:xfrm flipV="1">
            <a:off x="2037643" y="3223268"/>
            <a:ext cx="678261" cy="24768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20F1599-5F78-B6AE-F090-1CBD387CA8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3085111" y="3209620"/>
            <a:ext cx="313184" cy="205732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5236FD44-F616-1516-5628-9D73F0B253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3305751" y="3211892"/>
            <a:ext cx="313184" cy="205732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E7A4D45B-C80C-9796-AD07-3FFF78D03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899" y="2366874"/>
            <a:ext cx="981212" cy="247685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5ECC74B4-160F-9A4F-DC5E-54072C0FE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106" y="2353477"/>
            <a:ext cx="981212" cy="247685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0ED8CF85-AA82-5F37-449E-36DB16874F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5402" b="16030"/>
          <a:stretch/>
        </p:blipFill>
        <p:spPr>
          <a:xfrm flipV="1">
            <a:off x="7607509" y="3211892"/>
            <a:ext cx="678261" cy="247685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90ACBB4-6C50-0670-0FCA-7433E63228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8644360" y="3216948"/>
            <a:ext cx="472343" cy="310284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96523E75-F3B1-EBC5-7690-B79DC7504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9276" y="2357902"/>
            <a:ext cx="981212" cy="247685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A938370F-14E2-4A31-5044-67B071D8F6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10507353" y="2353814"/>
            <a:ext cx="588276" cy="247347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D793CB3B-F06B-39E0-50BA-997320A853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10694972" y="3203300"/>
            <a:ext cx="472343" cy="310284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406BE7D-1FD2-E367-A641-E272D6AE660C}"/>
              </a:ext>
            </a:extLst>
          </p:cNvPr>
          <p:cNvSpPr/>
          <p:nvPr/>
        </p:nvSpPr>
        <p:spPr>
          <a:xfrm>
            <a:off x="10377699" y="231860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0E1F2C8-7027-13BE-7C25-B83F1130C58E}"/>
              </a:ext>
            </a:extLst>
          </p:cNvPr>
          <p:cNvSpPr/>
          <p:nvPr/>
        </p:nvSpPr>
        <p:spPr>
          <a:xfrm>
            <a:off x="9150018" y="233216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4.39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1E3728C-ACB1-CC9F-43D1-ABB35B4D6EEB}"/>
              </a:ext>
            </a:extLst>
          </p:cNvPr>
          <p:cNvSpPr/>
          <p:nvPr/>
        </p:nvSpPr>
        <p:spPr>
          <a:xfrm>
            <a:off x="7688595" y="233510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1.91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C25E758D-D8F1-AF9B-B248-1B16500732E0}"/>
              </a:ext>
            </a:extLst>
          </p:cNvPr>
          <p:cNvSpPr/>
          <p:nvPr/>
        </p:nvSpPr>
        <p:spPr>
          <a:xfrm>
            <a:off x="7522847" y="317600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1.75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998EAE9-D50F-A688-8581-6469AA66D17D}"/>
              </a:ext>
            </a:extLst>
          </p:cNvPr>
          <p:cNvSpPr/>
          <p:nvPr/>
        </p:nvSpPr>
        <p:spPr>
          <a:xfrm>
            <a:off x="10412275" y="319196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3.41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983DFEE-F777-717A-C894-DE7026805BAA}"/>
              </a:ext>
            </a:extLst>
          </p:cNvPr>
          <p:cNvSpPr/>
          <p:nvPr/>
        </p:nvSpPr>
        <p:spPr>
          <a:xfrm>
            <a:off x="4822971" y="319196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4.77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03796C8F-D9F2-8A2A-A8E2-667B6B2965EA}"/>
              </a:ext>
            </a:extLst>
          </p:cNvPr>
          <p:cNvSpPr/>
          <p:nvPr/>
        </p:nvSpPr>
        <p:spPr>
          <a:xfrm>
            <a:off x="1893028" y="319263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1.85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40B760DE-B052-D637-02CD-DFCD0CFD76A9}"/>
              </a:ext>
            </a:extLst>
          </p:cNvPr>
          <p:cNvSpPr/>
          <p:nvPr/>
        </p:nvSpPr>
        <p:spPr>
          <a:xfrm>
            <a:off x="2035401" y="233510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82135AE2-3B2D-0C67-9A2F-CE0511642F10}"/>
              </a:ext>
            </a:extLst>
          </p:cNvPr>
          <p:cNvSpPr/>
          <p:nvPr/>
        </p:nvSpPr>
        <p:spPr>
          <a:xfrm>
            <a:off x="4342415" y="235132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5.05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pic>
        <p:nvPicPr>
          <p:cNvPr id="30" name="圖片 29">
            <a:extLst>
              <a:ext uri="{FF2B5EF4-FFF2-40B4-BE49-F238E27FC236}">
                <a16:creationId xmlns:a16="http://schemas.microsoft.com/office/drawing/2014/main" id="{34F22892-2D4D-F2E1-E1C1-9546782A6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9512" y="6661972"/>
            <a:ext cx="3238255" cy="182723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id="{542E81BC-3A55-0852-85A8-3844DDAB7B42}"/>
              </a:ext>
            </a:extLst>
          </p:cNvPr>
          <p:cNvSpPr/>
          <p:nvPr/>
        </p:nvSpPr>
        <p:spPr>
          <a:xfrm>
            <a:off x="7698572" y="6564614"/>
            <a:ext cx="3538373" cy="2879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註：以上單價係以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年４月 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日高壓用戶為例</a:t>
            </a:r>
          </a:p>
        </p:txBody>
      </p:sp>
      <p:sp>
        <p:nvSpPr>
          <p:cNvPr id="31" name="投影片編號版面配置區 5">
            <a:extLst>
              <a:ext uri="{FF2B5EF4-FFF2-40B4-BE49-F238E27FC236}">
                <a16:creationId xmlns:a16="http://schemas.microsoft.com/office/drawing/2014/main" id="{7ADAC0BE-EA97-5FDA-92A5-26D7E5B69D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502" y="6538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9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F2CB3F5-40A4-AD65-D7CB-D47F76F7FFE2}"/>
              </a:ext>
            </a:extLst>
          </p:cNvPr>
          <p:cNvSpPr/>
          <p:nvPr/>
        </p:nvSpPr>
        <p:spPr>
          <a:xfrm>
            <a:off x="3240682" y="1777981"/>
            <a:ext cx="1830847" cy="54171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DC9B700-787C-65EF-C39F-21740402C293}"/>
              </a:ext>
            </a:extLst>
          </p:cNvPr>
          <p:cNvSpPr/>
          <p:nvPr/>
        </p:nvSpPr>
        <p:spPr>
          <a:xfrm>
            <a:off x="8673108" y="1790444"/>
            <a:ext cx="1830847" cy="54171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4771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D916C2C-BC4E-8DC1-D7C7-77392408E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73"/>
            <a:ext cx="12192000" cy="684185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0BCE219-E9BA-9A8E-4043-0BF6C9F77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1766" y="6434990"/>
            <a:ext cx="200907" cy="28792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309C03F0-A723-6A3A-2F5B-2DCEE421E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8039" y="2363462"/>
            <a:ext cx="981212" cy="247685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E14F5B4-2E83-293A-9B50-4E61CD84B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8474" y="3209620"/>
            <a:ext cx="981212" cy="247685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83D62193-5E90-B592-7099-145FCD7A0C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5402" b="16030"/>
          <a:stretch/>
        </p:blipFill>
        <p:spPr>
          <a:xfrm flipV="1">
            <a:off x="2037643" y="3223268"/>
            <a:ext cx="678261" cy="24768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20F1599-5F78-B6AE-F090-1CBD387CA8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3085111" y="3209620"/>
            <a:ext cx="313184" cy="205732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5236FD44-F616-1516-5628-9D73F0B253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3305751" y="3211892"/>
            <a:ext cx="313184" cy="205732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E7A4D45B-C80C-9796-AD07-3FFF78D03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899" y="2366874"/>
            <a:ext cx="981212" cy="247685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5ECC74B4-160F-9A4F-DC5E-54072C0FE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106" y="2353477"/>
            <a:ext cx="981212" cy="247685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0ED8CF85-AA82-5F37-449E-36DB16874F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5402" b="16030"/>
          <a:stretch/>
        </p:blipFill>
        <p:spPr>
          <a:xfrm flipV="1">
            <a:off x="7607509" y="3211892"/>
            <a:ext cx="678261" cy="247685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90ACBB4-6C50-0670-0FCA-7433E63228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8644360" y="3216948"/>
            <a:ext cx="472343" cy="310284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96523E75-F3B1-EBC5-7690-B79DC7504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9276" y="2357902"/>
            <a:ext cx="981212" cy="247685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A938370F-14E2-4A31-5044-67B071D8F6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10507353" y="2353814"/>
            <a:ext cx="588276" cy="247347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D793CB3B-F06B-39E0-50BA-997320A853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6326" b="16030"/>
          <a:stretch/>
        </p:blipFill>
        <p:spPr>
          <a:xfrm flipV="1">
            <a:off x="10694972" y="3203300"/>
            <a:ext cx="472343" cy="310284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406BE7D-1FD2-E367-A641-E272D6AE660C}"/>
              </a:ext>
            </a:extLst>
          </p:cNvPr>
          <p:cNvSpPr/>
          <p:nvPr/>
        </p:nvSpPr>
        <p:spPr>
          <a:xfrm>
            <a:off x="10377699" y="231860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0E1F2C8-7027-13BE-7C25-B83F1130C58E}"/>
              </a:ext>
            </a:extLst>
          </p:cNvPr>
          <p:cNvSpPr/>
          <p:nvPr/>
        </p:nvSpPr>
        <p:spPr>
          <a:xfrm>
            <a:off x="9150018" y="233216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4.39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1E3728C-ACB1-CC9F-43D1-ABB35B4D6EEB}"/>
              </a:ext>
            </a:extLst>
          </p:cNvPr>
          <p:cNvSpPr/>
          <p:nvPr/>
        </p:nvSpPr>
        <p:spPr>
          <a:xfrm>
            <a:off x="7688595" y="233510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1.91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C25E758D-D8F1-AF9B-B248-1B16500732E0}"/>
              </a:ext>
            </a:extLst>
          </p:cNvPr>
          <p:cNvSpPr/>
          <p:nvPr/>
        </p:nvSpPr>
        <p:spPr>
          <a:xfrm>
            <a:off x="7522847" y="3176002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1.75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998EAE9-D50F-A688-8581-6469AA66D17D}"/>
              </a:ext>
            </a:extLst>
          </p:cNvPr>
          <p:cNvSpPr/>
          <p:nvPr/>
        </p:nvSpPr>
        <p:spPr>
          <a:xfrm>
            <a:off x="10412275" y="319196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3.41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983DFEE-F777-717A-C894-DE7026805BAA}"/>
              </a:ext>
            </a:extLst>
          </p:cNvPr>
          <p:cNvSpPr/>
          <p:nvPr/>
        </p:nvSpPr>
        <p:spPr>
          <a:xfrm>
            <a:off x="4822971" y="319196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4.77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03796C8F-D9F2-8A2A-A8E2-667B6B2965EA}"/>
              </a:ext>
            </a:extLst>
          </p:cNvPr>
          <p:cNvSpPr/>
          <p:nvPr/>
        </p:nvSpPr>
        <p:spPr>
          <a:xfrm>
            <a:off x="1893028" y="319263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1.85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40B760DE-B052-D637-02CD-DFCD0CFD76A9}"/>
              </a:ext>
            </a:extLst>
          </p:cNvPr>
          <p:cNvSpPr/>
          <p:nvPr/>
        </p:nvSpPr>
        <p:spPr>
          <a:xfrm>
            <a:off x="2035401" y="2335105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82135AE2-3B2D-0C67-9A2F-CE0511642F10}"/>
              </a:ext>
            </a:extLst>
          </p:cNvPr>
          <p:cNvSpPr/>
          <p:nvPr/>
        </p:nvSpPr>
        <p:spPr>
          <a:xfrm>
            <a:off x="4342415" y="2351328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5.05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D4B37BE-4853-9955-3FA3-4F01424DD3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8283" y="209927"/>
            <a:ext cx="1360652" cy="660198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D90EFE57-1DBE-E45E-6AF0-D807B23392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4997" y="3475104"/>
            <a:ext cx="10667676" cy="3168248"/>
          </a:xfrm>
          <a:prstGeom prst="rect">
            <a:avLst/>
          </a:prstGeom>
        </p:spPr>
      </p:pic>
      <p:pic>
        <p:nvPicPr>
          <p:cNvPr id="29" name="圖片 28">
            <a:extLst>
              <a:ext uri="{FF2B5EF4-FFF2-40B4-BE49-F238E27FC236}">
                <a16:creationId xmlns:a16="http://schemas.microsoft.com/office/drawing/2014/main" id="{C4F385DD-FE9E-4FE4-588C-8BAE12318D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9512" y="6661972"/>
            <a:ext cx="3238255" cy="182723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:a16="http://schemas.microsoft.com/office/drawing/2014/main" id="{595255B8-9380-CA14-1806-7C96FCE8C6E5}"/>
              </a:ext>
            </a:extLst>
          </p:cNvPr>
          <p:cNvSpPr/>
          <p:nvPr/>
        </p:nvSpPr>
        <p:spPr>
          <a:xfrm>
            <a:off x="7721485" y="6620783"/>
            <a:ext cx="3538373" cy="254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註：以上單價係以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年４月 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日高壓用戶為例</a:t>
            </a:r>
          </a:p>
        </p:txBody>
      </p:sp>
      <p:sp>
        <p:nvSpPr>
          <p:cNvPr id="31" name="投影片編號版面配置區 5">
            <a:extLst>
              <a:ext uri="{FF2B5EF4-FFF2-40B4-BE49-F238E27FC236}">
                <a16:creationId xmlns:a16="http://schemas.microsoft.com/office/drawing/2014/main" id="{B1C356A2-3B64-4454-A68F-47FF66A979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89473" y="6502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10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534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F899329-9445-583E-FAC7-D1B35E7EBE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034"/>
          <a:stretch/>
        </p:blipFill>
        <p:spPr>
          <a:xfrm>
            <a:off x="0" y="-28031"/>
            <a:ext cx="12192000" cy="6344385"/>
          </a:xfrm>
          <a:prstGeom prst="rect">
            <a:avLst/>
          </a:prstGeom>
        </p:spPr>
      </p:pic>
      <p:sp>
        <p:nvSpPr>
          <p:cNvPr id="4" name="投影片編號版面配置區 5">
            <a:extLst>
              <a:ext uri="{FF2B5EF4-FFF2-40B4-BE49-F238E27FC236}">
                <a16:creationId xmlns:a16="http://schemas.microsoft.com/office/drawing/2014/main" id="{19A4F5DA-B617-4E16-3EF6-A9ADE77D17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11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072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8BACC49-53FB-B15F-D253-75AECBE5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73"/>
            <a:ext cx="12192000" cy="684185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A249458-A546-3E9E-2A1B-EC1C0E141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0302" y="6021135"/>
            <a:ext cx="847843" cy="828791"/>
          </a:xfrm>
          <a:prstGeom prst="rect">
            <a:avLst/>
          </a:prstGeom>
        </p:spPr>
      </p:pic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62E83C7-55EE-41D3-0714-49195B8C05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12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964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CFB8F0EA-70CF-8761-E3D5-FC6609D35D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3405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13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0E58B28-B687-488B-7503-E169A2C25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14"/>
            <a:ext cx="12192000" cy="6851771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1E82DC3-296F-0F2C-7890-E9952C4EF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1151" y="6405268"/>
            <a:ext cx="646952" cy="632414"/>
          </a:xfrm>
          <a:prstGeom prst="rect">
            <a:avLst/>
          </a:prstGeom>
        </p:spPr>
      </p:pic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EC1905E-A94E-C6E4-E790-0D81AEB7F82D}"/>
              </a:ext>
            </a:extLst>
          </p:cNvPr>
          <p:cNvSpPr txBox="1">
            <a:spLocks/>
          </p:cNvSpPr>
          <p:nvPr/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13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638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34CEA822-73C2-B881-74E8-5B9A01BE5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0302" y="6021135"/>
            <a:ext cx="847843" cy="828791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303DAE59-692B-A646-9968-8BBA2E536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06"/>
            <a:ext cx="12192000" cy="6825187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4075E20B-BD42-7C08-49DF-87E4BB34F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1151" y="6405268"/>
            <a:ext cx="646952" cy="632414"/>
          </a:xfrm>
          <a:prstGeom prst="rect">
            <a:avLst/>
          </a:prstGeom>
        </p:spPr>
      </p:pic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DD86DCD-F86D-8C86-ECD0-579CC391AC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14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852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D7F4F4C2-1C24-861F-2A6D-FA99AFD05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4" y="0"/>
            <a:ext cx="12179576" cy="685800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0E102757-377B-B955-03A4-D03AAAEBF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9512" y="6170994"/>
            <a:ext cx="646952" cy="632414"/>
          </a:xfrm>
          <a:prstGeom prst="rect">
            <a:avLst/>
          </a:prstGeom>
        </p:spPr>
      </p:pic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610D45B4-2E2F-9ED3-1E99-B0A66EA6CC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15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EDC437D-6031-9196-F463-54B0F59F611A}"/>
              </a:ext>
            </a:extLst>
          </p:cNvPr>
          <p:cNvSpPr/>
          <p:nvPr/>
        </p:nvSpPr>
        <p:spPr>
          <a:xfrm>
            <a:off x="7957884" y="6523670"/>
            <a:ext cx="3538373" cy="2879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註：以上單價係以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年４月 </a:t>
            </a:r>
            <a:r>
              <a:rPr lang="en-US" altLang="zh-TW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 </a:t>
            </a:r>
            <a:r>
              <a:rPr lang="zh-TW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日高壓用戶為例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C458C48-B81B-00A5-01F3-0BDE5C66B8F5}"/>
              </a:ext>
            </a:extLst>
          </p:cNvPr>
          <p:cNvSpPr/>
          <p:nvPr/>
        </p:nvSpPr>
        <p:spPr>
          <a:xfrm>
            <a:off x="10213035" y="2351328"/>
            <a:ext cx="847583" cy="310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5.05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161CEF6-21BC-D06D-A4A5-E388A98FA054}"/>
              </a:ext>
            </a:extLst>
          </p:cNvPr>
          <p:cNvSpPr/>
          <p:nvPr/>
        </p:nvSpPr>
        <p:spPr>
          <a:xfrm>
            <a:off x="7957884" y="2350091"/>
            <a:ext cx="847583" cy="310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32FE341-EDB5-53F8-A927-FD9D7891ADAE}"/>
              </a:ext>
            </a:extLst>
          </p:cNvPr>
          <p:cNvSpPr/>
          <p:nvPr/>
        </p:nvSpPr>
        <p:spPr>
          <a:xfrm>
            <a:off x="7852368" y="3795416"/>
            <a:ext cx="847583" cy="310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1.91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4D967E4-797D-FFE1-3ADF-BACE0CB63F38}"/>
              </a:ext>
            </a:extLst>
          </p:cNvPr>
          <p:cNvSpPr/>
          <p:nvPr/>
        </p:nvSpPr>
        <p:spPr>
          <a:xfrm>
            <a:off x="9365452" y="3790196"/>
            <a:ext cx="847583" cy="310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4.39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0245F13-F366-B9D3-6A92-06AD841C4336}"/>
              </a:ext>
            </a:extLst>
          </p:cNvPr>
          <p:cNvSpPr/>
          <p:nvPr/>
        </p:nvSpPr>
        <p:spPr>
          <a:xfrm>
            <a:off x="10648674" y="3790196"/>
            <a:ext cx="847583" cy="310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7.03</a:t>
            </a:r>
            <a:r>
              <a:rPr lang="zh-TW" altLang="en-US" sz="1400" b="1" dirty="0">
                <a:solidFill>
                  <a:srgbClr val="00B0F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</p:spTree>
    <p:extLst>
      <p:ext uri="{BB962C8B-B14F-4D97-AF65-F5344CB8AC3E}">
        <p14:creationId xmlns:p14="http://schemas.microsoft.com/office/powerpoint/2010/main" val="2686762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B43C006-5654-F69F-9DFA-B00634ADC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6480"/>
            <a:ext cx="12192000" cy="6454098"/>
          </a:xfrm>
          <a:prstGeom prst="rect">
            <a:avLst/>
          </a:prstGeom>
        </p:spPr>
      </p:pic>
      <p:sp>
        <p:nvSpPr>
          <p:cNvPr id="4" name="投影片編號版面配置區 5">
            <a:extLst>
              <a:ext uri="{FF2B5EF4-FFF2-40B4-BE49-F238E27FC236}">
                <a16:creationId xmlns:a16="http://schemas.microsoft.com/office/drawing/2014/main" id="{8409EF29-BF9F-7A6C-7986-FAA7F0A82D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5227" y="64795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16</a:t>
            </a:fld>
            <a:endParaRPr lang="en-US" altLang="zh-TW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899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5A6E74-DD57-43EA-92DE-CFC529146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17</a:t>
            </a:fld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5CCA4C8-330D-3E37-E5E8-1F018D958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7835" y="1917114"/>
            <a:ext cx="4944165" cy="4391638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82849A08-65D3-4CF0-939B-CB66C120F84A}"/>
              </a:ext>
            </a:extLst>
          </p:cNvPr>
          <p:cNvSpPr txBox="1"/>
          <p:nvPr/>
        </p:nvSpPr>
        <p:spPr>
          <a:xfrm>
            <a:off x="483677" y="1361884"/>
            <a:ext cx="11224645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需量反應負載管理措施</a:t>
            </a:r>
            <a:endParaRPr lang="en-US" altLang="zh-TW" sz="5400" b="1" dirty="0">
              <a:solidFill>
                <a:srgbClr val="003366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en-US" sz="4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 </a:t>
            </a:r>
            <a:r>
              <a:rPr lang="en-US" altLang="zh-TW" sz="4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4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把不用的可調整的電賣給台電，</a:t>
            </a:r>
            <a:endParaRPr lang="en-US" altLang="zh-TW" sz="4400" b="1" dirty="0">
              <a:solidFill>
                <a:srgbClr val="003366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en-US" sz="4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                 取得</a:t>
            </a:r>
            <a:r>
              <a:rPr lang="zh-TW" altLang="en-US" sz="4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電費扣減</a:t>
            </a:r>
            <a:r>
              <a:rPr lang="en-US" altLang="zh-TW" sz="4400" b="1" dirty="0">
                <a:solidFill>
                  <a:srgbClr val="00336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en-US" sz="4400" b="1" dirty="0">
              <a:solidFill>
                <a:srgbClr val="003366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99997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27">
            <a:extLst>
              <a:ext uri="{FF2B5EF4-FFF2-40B4-BE49-F238E27FC236}">
                <a16:creationId xmlns:a16="http://schemas.microsoft.com/office/drawing/2014/main" id="{07D554CC-7DAD-F6F9-2C82-1EFE77BD01C2}"/>
              </a:ext>
            </a:extLst>
          </p:cNvPr>
          <p:cNvSpPr txBox="1"/>
          <p:nvPr/>
        </p:nvSpPr>
        <p:spPr>
          <a:xfrm>
            <a:off x="4172087" y="444878"/>
            <a:ext cx="80286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6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方案內容</a:t>
            </a:r>
            <a:endParaRPr lang="en-US" altLang="zh-TW" sz="6600" b="1" dirty="0">
              <a:solidFill>
                <a:schemeClr val="accent6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0EF214B-F0F6-C5CE-12D8-2AAD2378B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73" y="1504951"/>
            <a:ext cx="11528682" cy="4515789"/>
          </a:xfrm>
          <a:prstGeom prst="rect">
            <a:avLst/>
          </a:prstGeom>
        </p:spPr>
      </p:pic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24AB026A-EE39-2600-335C-6111A10B1FCB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6505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>
            <a:extLst>
              <a:ext uri="{FF2B5EF4-FFF2-40B4-BE49-F238E27FC236}">
                <a16:creationId xmlns:a16="http://schemas.microsoft.com/office/drawing/2014/main" id="{35AF3995-7465-2C48-EE05-37A0713E9AE5}"/>
              </a:ext>
            </a:extLst>
          </p:cNvPr>
          <p:cNvSpPr/>
          <p:nvPr/>
        </p:nvSpPr>
        <p:spPr>
          <a:xfrm>
            <a:off x="30384" y="-18356"/>
            <a:ext cx="3761521" cy="973222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方案選用建議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35ED78A0-D063-CF89-6217-3E22955E6EF5}"/>
              </a:ext>
            </a:extLst>
          </p:cNvPr>
          <p:cNvSpPr/>
          <p:nvPr/>
        </p:nvSpPr>
        <p:spPr>
          <a:xfrm>
            <a:off x="354843" y="2561078"/>
            <a:ext cx="2183642" cy="137289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可否臨時配合卸載</a:t>
            </a:r>
          </a:p>
        </p:txBody>
      </p: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C65549C7-D228-B7F5-693C-126C8C912F3F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526001" y="1971652"/>
            <a:ext cx="1515112" cy="1283429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橢圓 10">
            <a:extLst>
              <a:ext uri="{FF2B5EF4-FFF2-40B4-BE49-F238E27FC236}">
                <a16:creationId xmlns:a16="http://schemas.microsoft.com/office/drawing/2014/main" id="{530EE694-5A1E-4411-1B84-E360DDEBE355}"/>
              </a:ext>
            </a:extLst>
          </p:cNvPr>
          <p:cNvSpPr/>
          <p:nvPr/>
        </p:nvSpPr>
        <p:spPr>
          <a:xfrm>
            <a:off x="3141747" y="2092905"/>
            <a:ext cx="638683" cy="60879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NO</a:t>
            </a:r>
            <a:endParaRPr lang="zh-TW" altLang="en-US" sz="1200" b="1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24" name="直線單箭頭接點 23">
            <a:extLst>
              <a:ext uri="{FF2B5EF4-FFF2-40B4-BE49-F238E27FC236}">
                <a16:creationId xmlns:a16="http://schemas.microsoft.com/office/drawing/2014/main" id="{5BF47495-99E3-7D77-5BF3-7438DE66ECDF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2526001" y="3255081"/>
            <a:ext cx="1499978" cy="1393778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14AFADF3-B487-A0C7-D3A4-63666C42474D}"/>
              </a:ext>
            </a:extLst>
          </p:cNvPr>
          <p:cNvSpPr/>
          <p:nvPr/>
        </p:nvSpPr>
        <p:spPr>
          <a:xfrm>
            <a:off x="4041113" y="1667255"/>
            <a:ext cx="1665027" cy="608794"/>
          </a:xfrm>
          <a:prstGeom prst="roundRect">
            <a:avLst/>
          </a:prstGeom>
          <a:solidFill>
            <a:srgbClr val="0070C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計畫性</a:t>
            </a:r>
          </a:p>
        </p:txBody>
      </p:sp>
      <p:cxnSp>
        <p:nvCxnSpPr>
          <p:cNvPr id="36" name="直線單箭頭接點 35">
            <a:extLst>
              <a:ext uri="{FF2B5EF4-FFF2-40B4-BE49-F238E27FC236}">
                <a16:creationId xmlns:a16="http://schemas.microsoft.com/office/drawing/2014/main" id="{ED25E7BF-D784-655E-1E78-B9D1162FB03B}"/>
              </a:ext>
            </a:extLst>
          </p:cNvPr>
          <p:cNvCxnSpPr>
            <a:cxnSpLocks/>
            <a:endCxn id="41" idx="1"/>
          </p:cNvCxnSpPr>
          <p:nvPr/>
        </p:nvCxnSpPr>
        <p:spPr>
          <a:xfrm flipV="1">
            <a:off x="5706140" y="1587172"/>
            <a:ext cx="2963020" cy="384480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單箭頭接點 37">
            <a:extLst>
              <a:ext uri="{FF2B5EF4-FFF2-40B4-BE49-F238E27FC236}">
                <a16:creationId xmlns:a16="http://schemas.microsoft.com/office/drawing/2014/main" id="{3741CC45-A48E-EA53-29CB-0BEEB1DCAD1D}"/>
              </a:ext>
            </a:extLst>
          </p:cNvPr>
          <p:cNvCxnSpPr>
            <a:cxnSpLocks/>
            <a:endCxn id="42" idx="1"/>
          </p:cNvCxnSpPr>
          <p:nvPr/>
        </p:nvCxnSpPr>
        <p:spPr>
          <a:xfrm>
            <a:off x="5706140" y="1971652"/>
            <a:ext cx="2969850" cy="425650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: 圓角 40">
            <a:extLst>
              <a:ext uri="{FF2B5EF4-FFF2-40B4-BE49-F238E27FC236}">
                <a16:creationId xmlns:a16="http://schemas.microsoft.com/office/drawing/2014/main" id="{F9F2D584-57DC-F774-ADF3-D4A187AB1249}"/>
              </a:ext>
            </a:extLst>
          </p:cNvPr>
          <p:cNvSpPr/>
          <p:nvPr/>
        </p:nvSpPr>
        <p:spPr>
          <a:xfrm>
            <a:off x="8669160" y="1282775"/>
            <a:ext cx="2483892" cy="6087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月選</a:t>
            </a:r>
            <a:r>
              <a:rPr lang="en-US" altLang="zh-TW" sz="3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en-US" sz="3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日型</a:t>
            </a:r>
          </a:p>
        </p:txBody>
      </p:sp>
      <p:sp>
        <p:nvSpPr>
          <p:cNvPr id="42" name="矩形: 圓角 41">
            <a:extLst>
              <a:ext uri="{FF2B5EF4-FFF2-40B4-BE49-F238E27FC236}">
                <a16:creationId xmlns:a16="http://schemas.microsoft.com/office/drawing/2014/main" id="{AE65AA34-53A8-20BE-D9C0-CBF10EF73FC0}"/>
              </a:ext>
            </a:extLst>
          </p:cNvPr>
          <p:cNvSpPr/>
          <p:nvPr/>
        </p:nvSpPr>
        <p:spPr>
          <a:xfrm>
            <a:off x="8675990" y="2092905"/>
            <a:ext cx="2483892" cy="6087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日選時段型</a:t>
            </a:r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D21ACEC1-29A2-AAB4-1707-740C398A9F2F}"/>
              </a:ext>
            </a:extLst>
          </p:cNvPr>
          <p:cNvSpPr txBox="1"/>
          <p:nvPr/>
        </p:nvSpPr>
        <p:spPr>
          <a:xfrm>
            <a:off x="6113514" y="1272025"/>
            <a:ext cx="2182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每月只能選幾天</a:t>
            </a:r>
          </a:p>
        </p:txBody>
      </p:sp>
      <p:sp>
        <p:nvSpPr>
          <p:cNvPr id="47" name="文字方塊 46">
            <a:extLst>
              <a:ext uri="{FF2B5EF4-FFF2-40B4-BE49-F238E27FC236}">
                <a16:creationId xmlns:a16="http://schemas.microsoft.com/office/drawing/2014/main" id="{89DF080A-3F99-F767-0B07-573C3D917BEC}"/>
              </a:ext>
            </a:extLst>
          </p:cNvPr>
          <p:cNvSpPr txBox="1"/>
          <p:nvPr/>
        </p:nvSpPr>
        <p:spPr>
          <a:xfrm>
            <a:off x="6082228" y="2403386"/>
            <a:ext cx="2182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每天都能配合</a:t>
            </a:r>
          </a:p>
        </p:txBody>
      </p:sp>
      <p:cxnSp>
        <p:nvCxnSpPr>
          <p:cNvPr id="48" name="直線單箭頭接點 47">
            <a:extLst>
              <a:ext uri="{FF2B5EF4-FFF2-40B4-BE49-F238E27FC236}">
                <a16:creationId xmlns:a16="http://schemas.microsoft.com/office/drawing/2014/main" id="{F7472F1D-6099-5063-A6C9-1FB624981FDC}"/>
              </a:ext>
            </a:extLst>
          </p:cNvPr>
          <p:cNvCxnSpPr>
            <a:cxnSpLocks/>
          </p:cNvCxnSpPr>
          <p:nvPr/>
        </p:nvCxnSpPr>
        <p:spPr>
          <a:xfrm>
            <a:off x="4025979" y="4714193"/>
            <a:ext cx="4495174" cy="0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: 圓角 49">
            <a:extLst>
              <a:ext uri="{FF2B5EF4-FFF2-40B4-BE49-F238E27FC236}">
                <a16:creationId xmlns:a16="http://schemas.microsoft.com/office/drawing/2014/main" id="{6B081D9D-0852-4B78-38DA-B29542033B48}"/>
              </a:ext>
            </a:extLst>
          </p:cNvPr>
          <p:cNvSpPr/>
          <p:nvPr/>
        </p:nvSpPr>
        <p:spPr>
          <a:xfrm>
            <a:off x="8521153" y="4309479"/>
            <a:ext cx="2483893" cy="6087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彈性反應型</a:t>
            </a:r>
          </a:p>
        </p:txBody>
      </p:sp>
      <p:sp>
        <p:nvSpPr>
          <p:cNvPr id="51" name="文字方塊 50">
            <a:extLst>
              <a:ext uri="{FF2B5EF4-FFF2-40B4-BE49-F238E27FC236}">
                <a16:creationId xmlns:a16="http://schemas.microsoft.com/office/drawing/2014/main" id="{068382D6-299E-12AF-00C9-03E64AB24D1A}"/>
              </a:ext>
            </a:extLst>
          </p:cNvPr>
          <p:cNvSpPr txBox="1"/>
          <p:nvPr/>
        </p:nvSpPr>
        <p:spPr>
          <a:xfrm>
            <a:off x="5784937" y="3142248"/>
            <a:ext cx="28394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用戶要看情況配合、做多少算多少、不會被罰錢</a:t>
            </a:r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(112</a:t>
            </a:r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4-10</a:t>
            </a:r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月每度</a:t>
            </a:r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12</a:t>
            </a:r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  <a:r>
              <a:rPr lang="en-US" altLang="zh-TW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en-US" b="1" dirty="0">
              <a:solidFill>
                <a:schemeClr val="bg2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B4A1A86C-B66E-B27C-AF61-936845D75766}"/>
              </a:ext>
            </a:extLst>
          </p:cNvPr>
          <p:cNvSpPr/>
          <p:nvPr/>
        </p:nvSpPr>
        <p:spPr>
          <a:xfrm>
            <a:off x="3153222" y="3929716"/>
            <a:ext cx="638683" cy="608794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Yes</a:t>
            </a:r>
            <a:endParaRPr lang="zh-TW" altLang="en-US" sz="1200" b="1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BA05896-B7FA-C07C-CE54-E77D191A3DEF}"/>
              </a:ext>
            </a:extLst>
          </p:cNvPr>
          <p:cNvSpPr txBox="1"/>
          <p:nvPr/>
        </p:nvSpPr>
        <p:spPr>
          <a:xfrm>
            <a:off x="4005707" y="2356132"/>
            <a:ext cx="16650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事先調整產程</a:t>
            </a:r>
          </a:p>
          <a:p>
            <a:pPr algn="ctr"/>
            <a:r>
              <a:rPr lang="zh-TW" altLang="en-US" dirty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或平日排休</a:t>
            </a: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7C60D4B5-337A-FB9F-5573-529F52450AA2}"/>
              </a:ext>
            </a:extLst>
          </p:cNvPr>
          <p:cNvSpPr/>
          <p:nvPr/>
        </p:nvSpPr>
        <p:spPr>
          <a:xfrm>
            <a:off x="4025979" y="4344462"/>
            <a:ext cx="1762232" cy="608794"/>
          </a:xfrm>
          <a:prstGeom prst="roundRect">
            <a:avLst/>
          </a:prstGeom>
          <a:solidFill>
            <a:srgbClr val="00B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即時性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7CE40AC-0A05-D9CA-3DF2-F390D56A4689}"/>
              </a:ext>
            </a:extLst>
          </p:cNvPr>
          <p:cNvSpPr txBox="1"/>
          <p:nvPr/>
        </p:nvSpPr>
        <p:spPr>
          <a:xfrm>
            <a:off x="3711892" y="5059110"/>
            <a:ext cx="2384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B0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可臨時調整產程</a:t>
            </a:r>
          </a:p>
          <a:p>
            <a:pPr algn="ctr"/>
            <a:r>
              <a:rPr lang="zh-TW" altLang="en-US" dirty="0">
                <a:solidFill>
                  <a:srgbClr val="00B0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或啟動自用發電機</a:t>
            </a:r>
          </a:p>
        </p:txBody>
      </p:sp>
      <p:sp>
        <p:nvSpPr>
          <p:cNvPr id="4" name="投影片編號版面配置區 5">
            <a:extLst>
              <a:ext uri="{FF2B5EF4-FFF2-40B4-BE49-F238E27FC236}">
                <a16:creationId xmlns:a16="http://schemas.microsoft.com/office/drawing/2014/main" id="{2E40FEED-54EE-2AE8-963B-85AD95676D17}"/>
              </a:ext>
            </a:extLst>
          </p:cNvPr>
          <p:cNvSpPr txBox="1">
            <a:spLocks/>
          </p:cNvSpPr>
          <p:nvPr/>
        </p:nvSpPr>
        <p:spPr>
          <a:xfrm>
            <a:off x="9327832" y="6465325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7382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2BC16A0-1FD6-4F8A-A7E9-10339DD74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925" y="634541"/>
            <a:ext cx="1796150" cy="2051225"/>
          </a:xfrm>
          <a:prstGeom prst="rect">
            <a:avLst/>
          </a:prstGeom>
        </p:spPr>
      </p:pic>
      <p:sp>
        <p:nvSpPr>
          <p:cNvPr id="11" name="文字方塊 27">
            <a:extLst>
              <a:ext uri="{FF2B5EF4-FFF2-40B4-BE49-F238E27FC236}">
                <a16:creationId xmlns:a16="http://schemas.microsoft.com/office/drawing/2014/main" id="{19D3E36E-0FD5-40DF-BBA2-CBF779E79970}"/>
              </a:ext>
            </a:extLst>
          </p:cNvPr>
          <p:cNvSpPr txBox="1"/>
          <p:nvPr/>
        </p:nvSpPr>
        <p:spPr>
          <a:xfrm>
            <a:off x="2479584" y="2432957"/>
            <a:ext cx="80286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zh-TW" sz="66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計畫性</a:t>
            </a:r>
            <a:r>
              <a:rPr lang="zh-TW" altLang="en-US" sz="66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調整</a:t>
            </a:r>
            <a:r>
              <a:rPr lang="zh-TW" altLang="zh-TW" sz="66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用電措施</a:t>
            </a:r>
            <a:endParaRPr lang="en-US" altLang="zh-TW" sz="6600" b="1" dirty="0">
              <a:solidFill>
                <a:schemeClr val="accent6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字方塊 27">
            <a:extLst>
              <a:ext uri="{FF2B5EF4-FFF2-40B4-BE49-F238E27FC236}">
                <a16:creationId xmlns:a16="http://schemas.microsoft.com/office/drawing/2014/main" id="{19D3E36E-0FD5-40DF-BBA2-CBF779E79970}"/>
              </a:ext>
            </a:extLst>
          </p:cNvPr>
          <p:cNvSpPr txBox="1"/>
          <p:nvPr/>
        </p:nvSpPr>
        <p:spPr>
          <a:xfrm>
            <a:off x="4987035" y="3755294"/>
            <a:ext cx="44908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日選時段型</a:t>
            </a:r>
            <a:endParaRPr lang="zh-TW" altLang="en-US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月</a:t>
            </a:r>
            <a:r>
              <a:rPr lang="zh-TW" altLang="en-US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選</a:t>
            </a:r>
            <a:r>
              <a:rPr lang="en-US" altLang="zh-TW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zh-TW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日型</a:t>
            </a:r>
            <a:endParaRPr lang="en-US" altLang="zh-TW" sz="28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7E728E0C-8828-102F-0616-AFD0C32F5A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012C169B-48A7-42E2-BEAD-D1C9C623E4A5}" type="slidenum">
              <a:rPr lang="zh-TW" altLang="en-US" smtClean="0"/>
              <a:pPr/>
              <a:t>20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23015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8325828E-E608-478B-96C7-9F02D75AFC53}"/>
              </a:ext>
            </a:extLst>
          </p:cNvPr>
          <p:cNvSpPr/>
          <p:nvPr/>
        </p:nvSpPr>
        <p:spPr>
          <a:xfrm>
            <a:off x="745362" y="1508907"/>
            <a:ext cx="5171109" cy="462806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9CADD53-5845-492F-9549-E4475E672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385" y="1041312"/>
            <a:ext cx="1309153" cy="1309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356C4323-5514-4A51-9E9D-E5866F56CBC9}"/>
              </a:ext>
            </a:extLst>
          </p:cNvPr>
          <p:cNvSpPr txBox="1"/>
          <p:nvPr/>
        </p:nvSpPr>
        <p:spPr>
          <a:xfrm>
            <a:off x="794312" y="1886761"/>
            <a:ext cx="497595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zh-TW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抑低用電期間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0000"/>
              </a:highlight>
            </a:endParaRPr>
          </a:p>
          <a:p>
            <a:pPr algn="just"/>
            <a:r>
              <a:rPr lang="en-US" altLang="zh-TW" sz="2400" dirty="0">
                <a:solidFill>
                  <a:srgbClr val="FF0000"/>
                </a:solidFill>
              </a:rPr>
              <a:t>5</a:t>
            </a:r>
            <a:r>
              <a:rPr lang="zh-TW" altLang="en-US" sz="2400" dirty="0">
                <a:solidFill>
                  <a:srgbClr val="FF0000"/>
                </a:solidFill>
              </a:rPr>
              <a:t>月至</a:t>
            </a:r>
            <a:r>
              <a:rPr lang="en-US" altLang="zh-TW" sz="2400" dirty="0">
                <a:solidFill>
                  <a:srgbClr val="FF0000"/>
                </a:solidFill>
              </a:rPr>
              <a:t>10</a:t>
            </a:r>
            <a:r>
              <a:rPr lang="zh-TW" altLang="en-US" sz="2400" dirty="0">
                <a:solidFill>
                  <a:srgbClr val="FF0000"/>
                </a:solidFill>
              </a:rPr>
              <a:t>月</a:t>
            </a:r>
            <a:r>
              <a:rPr lang="zh-TW" altLang="en-US" sz="2400" dirty="0"/>
              <a:t>間，於平日自選</a:t>
            </a:r>
            <a:r>
              <a:rPr lang="en-US" altLang="zh-TW" sz="2400" dirty="0"/>
              <a:t>8</a:t>
            </a:r>
            <a:r>
              <a:rPr lang="zh-TW" altLang="en-US" sz="2400" dirty="0"/>
              <a:t>天抑低、時間</a:t>
            </a:r>
            <a:r>
              <a:rPr lang="en-US" altLang="zh-TW" sz="2400" dirty="0"/>
              <a:t>15</a:t>
            </a:r>
            <a:r>
              <a:rPr lang="zh-TW" altLang="en-US" sz="2400" dirty="0"/>
              <a:t>時至</a:t>
            </a:r>
            <a:r>
              <a:rPr lang="en-US" altLang="zh-TW" sz="2400" dirty="0"/>
              <a:t>22</a:t>
            </a:r>
            <a:r>
              <a:rPr lang="zh-TW" altLang="en-US" sz="2400" dirty="0"/>
              <a:t>時</a:t>
            </a:r>
            <a:r>
              <a:rPr lang="en-US" altLang="zh-TW" sz="2400" dirty="0"/>
              <a:t>(7</a:t>
            </a:r>
            <a:r>
              <a:rPr lang="zh-TW" altLang="en-US" sz="2400" dirty="0"/>
              <a:t>小時</a:t>
            </a:r>
            <a:r>
              <a:rPr lang="en-US" altLang="zh-TW" sz="2400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最低抑低契約容量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0000"/>
              </a:highlight>
            </a:endParaRPr>
          </a:p>
          <a:p>
            <a:pPr algn="just"/>
            <a:r>
              <a:rPr lang="zh-TW" altLang="en-US" sz="2400" dirty="0"/>
              <a:t>經常契約容量</a:t>
            </a:r>
            <a:r>
              <a:rPr lang="en-US" altLang="zh-TW" sz="2400" dirty="0"/>
              <a:t>25%</a:t>
            </a:r>
            <a:r>
              <a:rPr lang="zh-TW" altLang="en-US" sz="2400" dirty="0"/>
              <a:t>，不低於</a:t>
            </a:r>
            <a:r>
              <a:rPr lang="en-US" altLang="zh-TW" sz="2400" dirty="0"/>
              <a:t>50</a:t>
            </a:r>
            <a:r>
              <a:rPr lang="zh-TW" altLang="en-US" sz="2400" dirty="0"/>
              <a:t>瓩</a:t>
            </a:r>
            <a:endParaRPr lang="en-US" altLang="zh-TW" sz="2400" b="1" dirty="0"/>
          </a:p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基準用電容量</a:t>
            </a:r>
            <a:r>
              <a:rPr lang="en-US" altLang="zh-TW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(CBL)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0000"/>
                </a:highlight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0000"/>
              </a:highlight>
            </a:endParaRPr>
          </a:p>
          <a:p>
            <a:pPr algn="just"/>
            <a:r>
              <a:rPr lang="zh-TW" altLang="en-US" sz="2400" dirty="0"/>
              <a:t>每一約定日之</a:t>
            </a:r>
            <a:r>
              <a:rPr lang="zh-TW" altLang="en-US" sz="2400" b="1" dirty="0">
                <a:solidFill>
                  <a:srgbClr val="FF0000"/>
                </a:solidFill>
              </a:rPr>
              <a:t>前</a:t>
            </a:r>
            <a:r>
              <a:rPr lang="en-US" altLang="zh-TW" sz="2400" b="1" dirty="0">
                <a:solidFill>
                  <a:srgbClr val="FF0000"/>
                </a:solidFill>
              </a:rPr>
              <a:t>5</a:t>
            </a:r>
            <a:r>
              <a:rPr lang="zh-TW" altLang="en-US" sz="2400" b="1" dirty="0">
                <a:solidFill>
                  <a:srgbClr val="FF0000"/>
                </a:solidFill>
              </a:rPr>
              <a:t>日</a:t>
            </a:r>
            <a:r>
              <a:rPr lang="en-US" altLang="zh-TW" sz="2400" dirty="0"/>
              <a:t>15</a:t>
            </a:r>
            <a:r>
              <a:rPr lang="zh-TW" altLang="en-US" sz="2400" dirty="0"/>
              <a:t>時至</a:t>
            </a:r>
            <a:r>
              <a:rPr lang="en-US" altLang="zh-TW" sz="2400" dirty="0"/>
              <a:t>22</a:t>
            </a:r>
            <a:r>
              <a:rPr lang="zh-TW" altLang="en-US" sz="2400" dirty="0"/>
              <a:t>時用電需量之平均值，與經常契約容量取小值</a:t>
            </a:r>
            <a:endParaRPr lang="en-US" altLang="zh-TW" sz="2400" dirty="0"/>
          </a:p>
          <a:p>
            <a:endParaRPr lang="zh-TW" altLang="en-US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9757E12F-6CEC-47E8-9F97-ECFA44AF8998}"/>
              </a:ext>
            </a:extLst>
          </p:cNvPr>
          <p:cNvSpPr/>
          <p:nvPr/>
        </p:nvSpPr>
        <p:spPr>
          <a:xfrm>
            <a:off x="6378917" y="1506809"/>
            <a:ext cx="5613512" cy="3524548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EC02DA-8EA4-4910-9AB6-BB93EF8E6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081" y="956208"/>
            <a:ext cx="1309153" cy="1309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D1ADA8AD-BCEB-447C-96D3-5241162E30DC}"/>
              </a:ext>
            </a:extLst>
          </p:cNvPr>
          <p:cNvSpPr txBox="1"/>
          <p:nvPr/>
        </p:nvSpPr>
        <p:spPr>
          <a:xfrm>
            <a:off x="6481469" y="1772370"/>
            <a:ext cx="5510960" cy="3357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</a:rPr>
              <a:t>基本電費扣減：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</a:endParaRPr>
          </a:p>
          <a:p>
            <a:pPr algn="just"/>
            <a:r>
              <a:rPr lang="zh-TW" altLang="en-US" sz="2400" dirty="0"/>
              <a:t>依執行率、達成次數給予不同扣減，執行月份每月最高扣減</a:t>
            </a:r>
            <a:r>
              <a:rPr lang="en-US" altLang="zh-TW" sz="2400" dirty="0"/>
              <a:t>30%</a:t>
            </a: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</a:rPr>
              <a:t>流動電費扣減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</a:endParaRPr>
          </a:p>
          <a:p>
            <a:pPr algn="just"/>
            <a:r>
              <a:rPr lang="zh-TW" altLang="en-US" sz="2400" dirty="0"/>
              <a:t>無</a:t>
            </a:r>
            <a:endParaRPr lang="en-US" altLang="zh-TW" sz="2400" dirty="0"/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</a:rPr>
              <a:t>加計電費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</a:endParaRPr>
          </a:p>
          <a:p>
            <a:pPr algn="just"/>
            <a:r>
              <a:rPr lang="zh-TW" altLang="en-US" sz="2400" dirty="0"/>
              <a:t>無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8495F1B-FD91-4C2D-854B-3EF795ABC80E}"/>
              </a:ext>
            </a:extLst>
          </p:cNvPr>
          <p:cNvSpPr/>
          <p:nvPr/>
        </p:nvSpPr>
        <p:spPr>
          <a:xfrm>
            <a:off x="10703081" y="0"/>
            <a:ext cx="1493564" cy="7694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</a:rPr>
              <a:t>計畫性</a:t>
            </a:r>
          </a:p>
        </p:txBody>
      </p: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4F9B3C9D-6C4A-4DC2-9E03-A6268C9AF569}"/>
              </a:ext>
            </a:extLst>
          </p:cNvPr>
          <p:cNvGrpSpPr/>
          <p:nvPr/>
        </p:nvGrpSpPr>
        <p:grpSpPr>
          <a:xfrm>
            <a:off x="6145930" y="5120520"/>
            <a:ext cx="5886877" cy="1012095"/>
            <a:chOff x="6165023" y="5120520"/>
            <a:chExt cx="5403370" cy="10120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4B294A1E-CAB2-4539-8542-7BFAA8FFBE2C}"/>
                </a:ext>
              </a:extLst>
            </p:cNvPr>
            <p:cNvSpPr/>
            <p:nvPr/>
          </p:nvSpPr>
          <p:spPr>
            <a:xfrm>
              <a:off x="6378402" y="5120520"/>
              <a:ext cx="5171109" cy="101209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rgbClr val="1F4E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 b="1" dirty="0"/>
            </a:p>
          </p:txBody>
        </p:sp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04AEAB02-3F67-4E72-92A6-46957BC136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023" y="5133567"/>
              <a:ext cx="900521" cy="900521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BDA3244E-B246-4FF0-84F6-03AC8F0CEB9C}"/>
                </a:ext>
              </a:extLst>
            </p:cNvPr>
            <p:cNvSpPr/>
            <p:nvPr/>
          </p:nvSpPr>
          <p:spPr>
            <a:xfrm>
              <a:off x="7046663" y="5183461"/>
              <a:ext cx="452173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TW" altLang="en-US" sz="2400" b="1" dirty="0">
                  <a:solidFill>
                    <a:prstClr val="white"/>
                  </a:solidFill>
                </a:rPr>
                <a:t>可同時參與彈性反應型、</a:t>
              </a:r>
              <a:endParaRPr lang="en-US" altLang="zh-TW" sz="2400" b="1" dirty="0">
                <a:solidFill>
                  <a:prstClr val="white"/>
                </a:solidFill>
              </a:endParaRPr>
            </a:p>
            <a:p>
              <a:pPr lvl="0"/>
              <a:r>
                <a:rPr lang="zh-TW" altLang="en-US" sz="2400" b="1" dirty="0">
                  <a:solidFill>
                    <a:prstClr val="white"/>
                  </a:solidFill>
                </a:rPr>
                <a:t>電力交易平台之輔助服務商品</a:t>
              </a:r>
              <a:r>
                <a:rPr lang="en-US" altLang="zh-TW" sz="2400" b="1" dirty="0">
                  <a:solidFill>
                    <a:prstClr val="white"/>
                  </a:solidFill>
                </a:rPr>
                <a:t>(</a:t>
              </a:r>
              <a:r>
                <a:rPr lang="zh-TW" altLang="en-US" sz="2400" b="1" dirty="0">
                  <a:solidFill>
                    <a:prstClr val="white"/>
                  </a:solidFill>
                </a:rPr>
                <a:t>擇一</a:t>
              </a:r>
              <a:r>
                <a:rPr lang="en-US" altLang="zh-TW" sz="2400" b="1" dirty="0">
                  <a:solidFill>
                    <a:prstClr val="white"/>
                  </a:solidFill>
                </a:rPr>
                <a:t>)</a:t>
              </a:r>
              <a:endParaRPr lang="zh-TW" altLang="en-US" sz="24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" name="矩形 2">
            <a:extLst>
              <a:ext uri="{FF2B5EF4-FFF2-40B4-BE49-F238E27FC236}">
                <a16:creationId xmlns:a16="http://schemas.microsoft.com/office/drawing/2014/main" id="{1918029A-1600-220E-58B7-7B36FF00DCCF}"/>
              </a:ext>
            </a:extLst>
          </p:cNvPr>
          <p:cNvSpPr/>
          <p:nvPr/>
        </p:nvSpPr>
        <p:spPr>
          <a:xfrm>
            <a:off x="0" y="-17435"/>
            <a:ext cx="5001220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月選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8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措施介紹</a:t>
            </a:r>
          </a:p>
        </p:txBody>
      </p:sp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478CAB17-B8FD-A68B-B92E-E7181D3C9E2B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97221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4A5A2EA-9450-2D10-B37D-47FB3FCBB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98101"/>
            <a:ext cx="7312303" cy="4529744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93B09475-E2B7-11F4-D50E-971CC6A1A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83" y="105236"/>
            <a:ext cx="4582164" cy="51442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0656F99-0FCB-12D8-4B7F-E4329756CE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83" y="827853"/>
            <a:ext cx="5372850" cy="562053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A4504E2-A04F-AB15-DD2E-ADA7FDC3DE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2302" y="619658"/>
            <a:ext cx="4813983" cy="5648929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A8B30F1-E8D8-7A8C-36E5-1A503EE814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56804" y="5959211"/>
            <a:ext cx="414396" cy="209579"/>
          </a:xfrm>
          <a:prstGeom prst="rect">
            <a:avLst/>
          </a:prstGeom>
        </p:spPr>
      </p:pic>
      <p:sp>
        <p:nvSpPr>
          <p:cNvPr id="14" name="投影片編號版面配置區 5">
            <a:extLst>
              <a:ext uri="{FF2B5EF4-FFF2-40B4-BE49-F238E27FC236}">
                <a16:creationId xmlns:a16="http://schemas.microsoft.com/office/drawing/2014/main" id="{D26997D4-9CCC-46E2-00B7-6BF9B8A435B7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70533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2C8E895C-4C04-4DBA-956D-1DBA332BD70C}"/>
              </a:ext>
            </a:extLst>
          </p:cNvPr>
          <p:cNvSpPr/>
          <p:nvPr/>
        </p:nvSpPr>
        <p:spPr>
          <a:xfrm>
            <a:off x="624233" y="951317"/>
            <a:ext cx="10631970" cy="1248161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某高壓用戶，於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月份選用月減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日型，經常契約容量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2,000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瓩，約定抑低契約容量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1,000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r>
              <a:rPr lang="zh-TW" altLang="en-US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zh-TW" altLang="zh-TW" sz="2400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BB545901-1CB3-447D-B27C-B70956BAE7EC}"/>
              </a:ext>
            </a:extLst>
          </p:cNvPr>
          <p:cNvSpPr/>
          <p:nvPr/>
        </p:nvSpPr>
        <p:spPr>
          <a:xfrm>
            <a:off x="929447" y="2226359"/>
            <a:ext cx="10326756" cy="3944810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4459269F-DA58-47EA-A36D-04CC89005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081" y="4913872"/>
            <a:ext cx="1374274" cy="13742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6DA52032-1768-4D17-95EE-05D729928A17}"/>
              </a:ext>
            </a:extLst>
          </p:cNvPr>
          <p:cNvSpPr/>
          <p:nvPr/>
        </p:nvSpPr>
        <p:spPr>
          <a:xfrm>
            <a:off x="10703081" y="0"/>
            <a:ext cx="1493564" cy="7694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</a:rPr>
              <a:t>計畫性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25A01EA-D242-4826-A882-E9391AA74480}"/>
              </a:ext>
            </a:extLst>
          </p:cNvPr>
          <p:cNvSpPr txBox="1"/>
          <p:nvPr/>
        </p:nvSpPr>
        <p:spPr>
          <a:xfrm>
            <a:off x="543706" y="2197239"/>
            <a:ext cx="10852175" cy="79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個約定日抑低容量：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830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750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850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770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900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820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780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en-US" altLang="zh-TW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實際抑低容量平均值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瓩，執行率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80%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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 對應扣減比率為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20%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2162CD3-EAC8-4A36-B343-3215626FCA0F}"/>
              </a:ext>
            </a:extLst>
          </p:cNvPr>
          <p:cNvSpPr/>
          <p:nvPr/>
        </p:nvSpPr>
        <p:spPr>
          <a:xfrm>
            <a:off x="448225" y="4745146"/>
            <a:ext cx="1723549" cy="400110"/>
          </a:xfrm>
          <a:prstGeom prst="rect">
            <a:avLst/>
          </a:prstGeom>
          <a:solidFill>
            <a:schemeClr val="accent6"/>
          </a:solidFill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基本電費扣減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C44BF66-3C44-4DF2-A6F2-7D5A09E19CC4}"/>
              </a:ext>
            </a:extLst>
          </p:cNvPr>
          <p:cNvSpPr/>
          <p:nvPr/>
        </p:nvSpPr>
        <p:spPr>
          <a:xfrm>
            <a:off x="435616" y="524592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基本電費單價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約定抑低契約容量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扣減比率</a:t>
            </a:r>
          </a:p>
          <a:p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=223.6 × 1,000 × 20% = </a:t>
            </a:r>
            <a:r>
              <a:rPr lang="en-US" altLang="zh-TW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44,720</a:t>
            </a:r>
            <a:r>
              <a:rPr lang="zh-TW" altLang="en-US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元</a:t>
            </a:r>
          </a:p>
        </p:txBody>
      </p:sp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3469FF29-5E40-4455-BB7B-FAF1D6381129}"/>
              </a:ext>
            </a:extLst>
          </p:cNvPr>
          <p:cNvGraphicFramePr>
            <a:graphicFrameLocks noGrp="1"/>
          </p:cNvGraphicFramePr>
          <p:nvPr/>
        </p:nvGraphicFramePr>
        <p:xfrm>
          <a:off x="434928" y="3304865"/>
          <a:ext cx="7334681" cy="1139582"/>
        </p:xfrm>
        <a:graphic>
          <a:graphicData uri="http://schemas.openxmlformats.org/drawingml/2006/table">
            <a:tbl>
              <a:tblPr firstRow="1" firstCol="1" bandRow="1">
                <a:tableStyleId>{EB9631B5-78F2-41C9-869B-9F39066F8104}</a:tableStyleId>
              </a:tblPr>
              <a:tblGrid>
                <a:gridCol w="1308089">
                  <a:extLst>
                    <a:ext uri="{9D8B030D-6E8A-4147-A177-3AD203B41FA5}">
                      <a16:colId xmlns:a16="http://schemas.microsoft.com/office/drawing/2014/main" val="1382473994"/>
                    </a:ext>
                  </a:extLst>
                </a:gridCol>
                <a:gridCol w="1407234">
                  <a:extLst>
                    <a:ext uri="{9D8B030D-6E8A-4147-A177-3AD203B41FA5}">
                      <a16:colId xmlns:a16="http://schemas.microsoft.com/office/drawing/2014/main" val="1069219403"/>
                    </a:ext>
                  </a:extLst>
                </a:gridCol>
                <a:gridCol w="1663095">
                  <a:extLst>
                    <a:ext uri="{9D8B030D-6E8A-4147-A177-3AD203B41FA5}">
                      <a16:colId xmlns:a16="http://schemas.microsoft.com/office/drawing/2014/main" val="2116501033"/>
                    </a:ext>
                  </a:extLst>
                </a:gridCol>
                <a:gridCol w="1729733">
                  <a:extLst>
                    <a:ext uri="{9D8B030D-6E8A-4147-A177-3AD203B41FA5}">
                      <a16:colId xmlns:a16="http://schemas.microsoft.com/office/drawing/2014/main" val="324527698"/>
                    </a:ext>
                  </a:extLst>
                </a:gridCol>
                <a:gridCol w="1226530">
                  <a:extLst>
                    <a:ext uri="{9D8B030D-6E8A-4147-A177-3AD203B41FA5}">
                      <a16:colId xmlns:a16="http://schemas.microsoft.com/office/drawing/2014/main" val="3410301503"/>
                    </a:ext>
                  </a:extLst>
                </a:gridCol>
              </a:tblGrid>
              <a:tr h="6837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執行率</a:t>
                      </a:r>
                      <a:r>
                        <a:rPr lang="en-US" sz="14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x</a:t>
                      </a:r>
                      <a:endParaRPr lang="zh-TW" sz="16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8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60%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60%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≦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80%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80%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≦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≧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725149"/>
                  </a:ext>
                </a:extLst>
              </a:tr>
              <a:tr h="4558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扣減比率</a:t>
                      </a:r>
                      <a:endParaRPr lang="zh-TW" sz="1600" kern="10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20%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30%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122578"/>
                  </a:ext>
                </a:extLst>
              </a:tr>
            </a:tbl>
          </a:graphicData>
        </a:graphic>
      </p:graphicFrame>
      <p:sp>
        <p:nvSpPr>
          <p:cNvPr id="15" name="矩形 2">
            <a:extLst>
              <a:ext uri="{FF2B5EF4-FFF2-40B4-BE49-F238E27FC236}">
                <a16:creationId xmlns:a16="http://schemas.microsoft.com/office/drawing/2014/main" id="{9554AC3C-4A47-B9A7-173A-0A7AD79E0A89}"/>
              </a:ext>
            </a:extLst>
          </p:cNvPr>
          <p:cNvSpPr/>
          <p:nvPr/>
        </p:nvSpPr>
        <p:spPr>
          <a:xfrm>
            <a:off x="-1" y="-17435"/>
            <a:ext cx="10152185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月選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8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試算案例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當月可取得之電費扣減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)-1</a:t>
            </a:r>
            <a:endParaRPr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9447441D-1246-BA37-629B-51576FB3D053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23</a:t>
            </a:fld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29F28B94-70CA-BD6C-2047-3219015EDB38}"/>
              </a:ext>
            </a:extLst>
          </p:cNvPr>
          <p:cNvSpPr txBox="1"/>
          <p:nvPr/>
        </p:nvSpPr>
        <p:spPr>
          <a:xfrm>
            <a:off x="7794703" y="3944381"/>
            <a:ext cx="435635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執行率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x = (</a:t>
            </a:r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每月等於或超出最低抑低契約容量之約定日實際抑低容量之平均值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/ </a:t>
            </a:r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抑低契約容量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) x 100%</a:t>
            </a:r>
            <a:endParaRPr lang="zh-TW" altLang="zh-TW" sz="14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56BF70E-55BB-AB25-1371-61EFA497FA48}"/>
              </a:ext>
            </a:extLst>
          </p:cNvPr>
          <p:cNvSpPr/>
          <p:nvPr/>
        </p:nvSpPr>
        <p:spPr>
          <a:xfrm>
            <a:off x="8121078" y="3317824"/>
            <a:ext cx="3274803" cy="556832"/>
          </a:xfrm>
          <a:prstGeom prst="rect">
            <a:avLst/>
          </a:prstGeom>
          <a:solidFill>
            <a:srgbClr val="FFCC9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最低申請量</a:t>
            </a:r>
          </a:p>
          <a:p>
            <a:r>
              <a:rPr lang="zh-TW" altLang="en-US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最低申請量：經常契約容量 </a:t>
            </a:r>
            <a:r>
              <a:rPr lang="en-US" altLang="zh-TW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x 25%</a:t>
            </a:r>
          </a:p>
          <a:p>
            <a:r>
              <a:rPr lang="zh-TW" altLang="en-US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本案例為</a:t>
            </a:r>
            <a:r>
              <a:rPr lang="en-US" altLang="zh-TW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500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zh-TW" altLang="en-US" sz="1600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en-US" altLang="zh-TW" dirty="0"/>
              <a:t>500 </a:t>
            </a:r>
            <a:r>
              <a:rPr lang="zh-TW" altLang="en-US" dirty="0"/>
              <a:t>瓩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48F275A1-36BE-AFA4-134C-E122F907BBAA}"/>
              </a:ext>
            </a:extLst>
          </p:cNvPr>
          <p:cNvSpPr txBox="1"/>
          <p:nvPr/>
        </p:nvSpPr>
        <p:spPr>
          <a:xfrm>
            <a:off x="7569320" y="766651"/>
            <a:ext cx="4259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【8 </a:t>
            </a:r>
            <a:r>
              <a:rPr lang="zh-TW" altLang="en-US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天均達最低抑低容量 </a:t>
            </a:r>
            <a:r>
              <a:rPr lang="en-US" altLang="zh-TW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】</a:t>
            </a:r>
            <a:endParaRPr lang="zh-TW" altLang="en-US" sz="1600" dirty="0">
              <a:solidFill>
                <a:schemeClr val="accent5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5072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2C8E895C-4C04-4DBA-956D-1DBA332BD70C}"/>
              </a:ext>
            </a:extLst>
          </p:cNvPr>
          <p:cNvSpPr/>
          <p:nvPr/>
        </p:nvSpPr>
        <p:spPr>
          <a:xfrm>
            <a:off x="624233" y="951317"/>
            <a:ext cx="10631970" cy="1248161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某高壓用戶，於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月份選用月減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日型，經常契約容量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2,000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瓩，約定抑低契約容量</a:t>
            </a:r>
            <a:r>
              <a:rPr lang="en-US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1,000</a:t>
            </a:r>
            <a:r>
              <a:rPr lang="zh-TW" altLang="zh-TW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r>
              <a:rPr lang="zh-TW" altLang="en-US" sz="2400" b="1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zh-TW" altLang="zh-TW" sz="2400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BB545901-1CB3-447D-B27C-B70956BAE7EC}"/>
              </a:ext>
            </a:extLst>
          </p:cNvPr>
          <p:cNvSpPr/>
          <p:nvPr/>
        </p:nvSpPr>
        <p:spPr>
          <a:xfrm>
            <a:off x="929447" y="2226359"/>
            <a:ext cx="10326756" cy="3944810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4459269F-DA58-47EA-A36D-04CC89005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081" y="4913872"/>
            <a:ext cx="1374274" cy="13742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6DA52032-1768-4D17-95EE-05D729928A17}"/>
              </a:ext>
            </a:extLst>
          </p:cNvPr>
          <p:cNvSpPr/>
          <p:nvPr/>
        </p:nvSpPr>
        <p:spPr>
          <a:xfrm>
            <a:off x="10703081" y="0"/>
            <a:ext cx="1493564" cy="7694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</a:rPr>
              <a:t>計畫性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25A01EA-D242-4826-A882-E9391AA74480}"/>
              </a:ext>
            </a:extLst>
          </p:cNvPr>
          <p:cNvSpPr txBox="1"/>
          <p:nvPr/>
        </p:nvSpPr>
        <p:spPr>
          <a:xfrm>
            <a:off x="543706" y="2197239"/>
            <a:ext cx="10852175" cy="79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個約定日抑低容量：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830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750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850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770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900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瓩、</a:t>
            </a:r>
            <a:r>
              <a:rPr lang="en-US" altLang="zh-TW" sz="20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480</a:t>
            </a:r>
            <a:r>
              <a:rPr lang="zh-TW" altLang="en-US" sz="20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zh-TW" sz="20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450</a:t>
            </a:r>
            <a:r>
              <a:rPr lang="zh-TW" altLang="en-US" sz="20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en-US" altLang="zh-TW" sz="2000" dirty="0">
              <a:solidFill>
                <a:schemeClr val="accent5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實際抑低容量平均值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800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瓩，執行率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80%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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 對應扣減比率為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  <a:sym typeface="Wingdings" panose="05000000000000000000" pitchFamily="2" charset="2"/>
              </a:rPr>
              <a:t>20%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2162CD3-EAC8-4A36-B343-3215626FCA0F}"/>
              </a:ext>
            </a:extLst>
          </p:cNvPr>
          <p:cNvSpPr/>
          <p:nvPr/>
        </p:nvSpPr>
        <p:spPr>
          <a:xfrm>
            <a:off x="448225" y="4745146"/>
            <a:ext cx="1723549" cy="400110"/>
          </a:xfrm>
          <a:prstGeom prst="rect">
            <a:avLst/>
          </a:prstGeom>
          <a:solidFill>
            <a:schemeClr val="accent6"/>
          </a:solidFill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基本電費扣減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C44BF66-3C44-4DF2-A6F2-7D5A09E19CC4}"/>
              </a:ext>
            </a:extLst>
          </p:cNvPr>
          <p:cNvSpPr/>
          <p:nvPr/>
        </p:nvSpPr>
        <p:spPr>
          <a:xfrm>
            <a:off x="435616" y="5245924"/>
            <a:ext cx="9612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基本電費單價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約定抑低契約容量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扣減比率</a:t>
            </a:r>
            <a:r>
              <a:rPr lang="en-US" altLang="zh-TW" sz="2000" b="1" strike="noStrike" spc="-1" dirty="0">
                <a:solidFill>
                  <a:srgbClr val="C00000"/>
                </a:solidFill>
                <a:latin typeface="Microsoft YaHei"/>
                <a:ea typeface="Microsoft YaHei"/>
              </a:rPr>
              <a:t>×(1-</a:t>
            </a:r>
            <a:r>
              <a:rPr lang="zh-TW" altLang="en-US" sz="2000" b="1" strike="noStrike" spc="-1" dirty="0">
                <a:solidFill>
                  <a:srgbClr val="C00000"/>
                </a:solidFill>
                <a:latin typeface="Microsoft YaHei"/>
                <a:ea typeface="Microsoft YaHei"/>
              </a:rPr>
              <a:t>未達最低抑低量之日數</a:t>
            </a:r>
            <a:r>
              <a:rPr lang="en-US" altLang="zh-TW" sz="2000" b="1" strike="noStrike" spc="-1" dirty="0">
                <a:solidFill>
                  <a:srgbClr val="C00000"/>
                </a:solidFill>
                <a:latin typeface="Microsoft YaHei"/>
                <a:ea typeface="Microsoft YaHei"/>
              </a:rPr>
              <a:t>/8)</a:t>
            </a:r>
            <a:endParaRPr lang="zh-TW" altLang="en-US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=223.6 × 1,000 × 20% </a:t>
            </a:r>
            <a:r>
              <a:rPr lang="en-US" altLang="zh-TW" sz="2000" spc="-1" dirty="0">
                <a:solidFill>
                  <a:srgbClr val="000000"/>
                </a:solidFill>
                <a:latin typeface="Microsoft YaHei"/>
                <a:ea typeface="Microsoft YaHei"/>
              </a:rPr>
              <a:t>× (1-2/8)</a:t>
            </a:r>
            <a:r>
              <a:rPr lang="zh-TW" altLang="en-US" sz="2000" spc="-1" dirty="0">
                <a:solidFill>
                  <a:srgbClr val="000000"/>
                </a:solidFill>
                <a:latin typeface="Microsoft YaHei"/>
                <a:ea typeface="Microsoft YaHei"/>
              </a:rPr>
              <a:t> </a:t>
            </a:r>
            <a:r>
              <a:rPr lang="en-US" altLang="zh-TW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 </a:t>
            </a:r>
            <a:r>
              <a:rPr lang="en-US" altLang="zh-TW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33,540</a:t>
            </a:r>
            <a:r>
              <a:rPr lang="zh-TW" altLang="en-US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元</a:t>
            </a:r>
          </a:p>
        </p:txBody>
      </p:sp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3469FF29-5E40-4455-BB7B-FAF1D6381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107625"/>
              </p:ext>
            </p:extLst>
          </p:nvPr>
        </p:nvGraphicFramePr>
        <p:xfrm>
          <a:off x="434928" y="3304865"/>
          <a:ext cx="7334681" cy="1139582"/>
        </p:xfrm>
        <a:graphic>
          <a:graphicData uri="http://schemas.openxmlformats.org/drawingml/2006/table">
            <a:tbl>
              <a:tblPr firstRow="1" firstCol="1" bandRow="1">
                <a:tableStyleId>{EB9631B5-78F2-41C9-869B-9F39066F8104}</a:tableStyleId>
              </a:tblPr>
              <a:tblGrid>
                <a:gridCol w="1308089">
                  <a:extLst>
                    <a:ext uri="{9D8B030D-6E8A-4147-A177-3AD203B41FA5}">
                      <a16:colId xmlns:a16="http://schemas.microsoft.com/office/drawing/2014/main" val="1382473994"/>
                    </a:ext>
                  </a:extLst>
                </a:gridCol>
                <a:gridCol w="1407234">
                  <a:extLst>
                    <a:ext uri="{9D8B030D-6E8A-4147-A177-3AD203B41FA5}">
                      <a16:colId xmlns:a16="http://schemas.microsoft.com/office/drawing/2014/main" val="1069219403"/>
                    </a:ext>
                  </a:extLst>
                </a:gridCol>
                <a:gridCol w="1663095">
                  <a:extLst>
                    <a:ext uri="{9D8B030D-6E8A-4147-A177-3AD203B41FA5}">
                      <a16:colId xmlns:a16="http://schemas.microsoft.com/office/drawing/2014/main" val="2116501033"/>
                    </a:ext>
                  </a:extLst>
                </a:gridCol>
                <a:gridCol w="1729733">
                  <a:extLst>
                    <a:ext uri="{9D8B030D-6E8A-4147-A177-3AD203B41FA5}">
                      <a16:colId xmlns:a16="http://schemas.microsoft.com/office/drawing/2014/main" val="324527698"/>
                    </a:ext>
                  </a:extLst>
                </a:gridCol>
                <a:gridCol w="1226530">
                  <a:extLst>
                    <a:ext uri="{9D8B030D-6E8A-4147-A177-3AD203B41FA5}">
                      <a16:colId xmlns:a16="http://schemas.microsoft.com/office/drawing/2014/main" val="3410301503"/>
                    </a:ext>
                  </a:extLst>
                </a:gridCol>
              </a:tblGrid>
              <a:tr h="6837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執行率</a:t>
                      </a:r>
                      <a:r>
                        <a:rPr lang="en-US" sz="14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x</a:t>
                      </a:r>
                      <a:endParaRPr lang="zh-TW" sz="16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8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60%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60%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≦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80%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80%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≦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＜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X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zh-TW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≧</a:t>
                      </a:r>
                      <a:r>
                        <a:rPr lang="zh-TW" alt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100%</a:t>
                      </a:r>
                      <a:endParaRPr lang="zh-TW" sz="1800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725149"/>
                  </a:ext>
                </a:extLst>
              </a:tr>
              <a:tr h="4558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扣減比率</a:t>
                      </a:r>
                      <a:endParaRPr lang="zh-TW" sz="1600" kern="10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10%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20%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30%</a:t>
                      </a:r>
                      <a:endParaRPr lang="zh-TW" sz="2000" b="1" kern="1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122578"/>
                  </a:ext>
                </a:extLst>
              </a:tr>
            </a:tbl>
          </a:graphicData>
        </a:graphic>
      </p:graphicFrame>
      <p:sp>
        <p:nvSpPr>
          <p:cNvPr id="15" name="矩形 2">
            <a:extLst>
              <a:ext uri="{FF2B5EF4-FFF2-40B4-BE49-F238E27FC236}">
                <a16:creationId xmlns:a16="http://schemas.microsoft.com/office/drawing/2014/main" id="{9554AC3C-4A47-B9A7-173A-0A7AD79E0A89}"/>
              </a:ext>
            </a:extLst>
          </p:cNvPr>
          <p:cNvSpPr/>
          <p:nvPr/>
        </p:nvSpPr>
        <p:spPr>
          <a:xfrm>
            <a:off x="0" y="-17435"/>
            <a:ext cx="10048000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月選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8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試算案例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當月可取得之電費扣減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)-2</a:t>
            </a:r>
            <a:endParaRPr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" name="投影片編號版面配置區 5">
            <a:extLst>
              <a:ext uri="{FF2B5EF4-FFF2-40B4-BE49-F238E27FC236}">
                <a16:creationId xmlns:a16="http://schemas.microsoft.com/office/drawing/2014/main" id="{9447441D-1246-BA37-629B-51576FB3D053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29F28B94-70CA-BD6C-2047-3219015EDB38}"/>
              </a:ext>
            </a:extLst>
          </p:cNvPr>
          <p:cNvSpPr txBox="1"/>
          <p:nvPr/>
        </p:nvSpPr>
        <p:spPr>
          <a:xfrm>
            <a:off x="7794703" y="3944381"/>
            <a:ext cx="435635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執行率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x = (</a:t>
            </a:r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每月等於或超出最低抑低契約容量之約定日實際抑低容量之平均值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/ </a:t>
            </a:r>
            <a:r>
              <a:rPr lang="zh-TW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抑低契約容量</a:t>
            </a:r>
            <a:r>
              <a:rPr lang="en-US" altLang="zh-TW" sz="1400" kern="10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) x 100%</a:t>
            </a:r>
            <a:endParaRPr lang="zh-TW" altLang="zh-TW" sz="14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56BF70E-55BB-AB25-1371-61EFA497FA48}"/>
              </a:ext>
            </a:extLst>
          </p:cNvPr>
          <p:cNvSpPr/>
          <p:nvPr/>
        </p:nvSpPr>
        <p:spPr>
          <a:xfrm>
            <a:off x="8121078" y="3317824"/>
            <a:ext cx="3274803" cy="556832"/>
          </a:xfrm>
          <a:prstGeom prst="rect">
            <a:avLst/>
          </a:prstGeom>
          <a:solidFill>
            <a:srgbClr val="FFCC9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最低申請量</a:t>
            </a:r>
          </a:p>
          <a:p>
            <a:r>
              <a:rPr lang="zh-TW" altLang="en-US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最低申請量：經常契約容量 </a:t>
            </a:r>
            <a:r>
              <a:rPr lang="en-US" altLang="zh-TW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x 25%</a:t>
            </a:r>
          </a:p>
          <a:p>
            <a:r>
              <a:rPr lang="zh-TW" altLang="en-US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本案例為</a:t>
            </a:r>
            <a:r>
              <a:rPr lang="en-US" altLang="zh-TW" sz="16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500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zh-TW" altLang="en-US" sz="1600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en-US" altLang="zh-TW" dirty="0"/>
              <a:t>500 </a:t>
            </a:r>
            <a:r>
              <a:rPr lang="zh-TW" altLang="en-US" dirty="0"/>
              <a:t>瓩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48F275A1-36BE-AFA4-134C-E122F907BBAA}"/>
              </a:ext>
            </a:extLst>
          </p:cNvPr>
          <p:cNvSpPr txBox="1"/>
          <p:nvPr/>
        </p:nvSpPr>
        <p:spPr>
          <a:xfrm>
            <a:off x="7569320" y="766651"/>
            <a:ext cx="435635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【</a:t>
            </a:r>
            <a:r>
              <a:rPr lang="zh-TW" altLang="en-US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部份天數未達最低抑低容量</a:t>
            </a:r>
            <a:r>
              <a:rPr lang="en-US" altLang="zh-TW" sz="16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】</a:t>
            </a:r>
          </a:p>
          <a:p>
            <a:endParaRPr lang="zh-TW" altLang="en-US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圓角矩形圖說文字 16">
            <a:extLst>
              <a:ext uri="{FF2B5EF4-FFF2-40B4-BE49-F238E27FC236}">
                <a16:creationId xmlns:a16="http://schemas.microsoft.com/office/drawing/2014/main" id="{FED79349-A3BE-C0E7-52C8-4ED1BDFFE208}"/>
              </a:ext>
            </a:extLst>
          </p:cNvPr>
          <p:cNvSpPr/>
          <p:nvPr/>
        </p:nvSpPr>
        <p:spPr>
          <a:xfrm>
            <a:off x="9689910" y="2604986"/>
            <a:ext cx="2347836" cy="615553"/>
          </a:xfrm>
          <a:prstGeom prst="wedgeRoundRectCallout">
            <a:avLst>
              <a:gd name="adj1" fmla="val 105"/>
              <a:gd name="adj2" fmla="val -80495"/>
              <a:gd name="adj3" fmla="val 16667"/>
            </a:avLst>
          </a:prstGeom>
          <a:solidFill>
            <a:srgbClr val="FF5050"/>
          </a:solidFill>
          <a:ln>
            <a:solidFill>
              <a:srgbClr val="FD8A9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" name="文字方塊 8">
            <a:extLst>
              <a:ext uri="{FF2B5EF4-FFF2-40B4-BE49-F238E27FC236}">
                <a16:creationId xmlns:a16="http://schemas.microsoft.com/office/drawing/2014/main" id="{6CCE857E-FBE1-1691-20C8-7D8033119DAA}"/>
              </a:ext>
            </a:extLst>
          </p:cNvPr>
          <p:cNvSpPr/>
          <p:nvPr/>
        </p:nvSpPr>
        <p:spPr>
          <a:xfrm>
            <a:off x="9747496" y="2562367"/>
            <a:ext cx="2163788" cy="70078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>
              <a:lnSpc>
                <a:spcPts val="2500"/>
              </a:lnSpc>
            </a:pPr>
            <a:r>
              <a:rPr lang="en-US" sz="1600" b="1" spc="-1" dirty="0">
                <a:solidFill>
                  <a:schemeClr val="bg1"/>
                </a:solidFill>
                <a:latin typeface="Microsoft YaHei"/>
                <a:ea typeface="Microsoft YaHei"/>
              </a:rPr>
              <a:t>2</a:t>
            </a:r>
            <a:r>
              <a:rPr lang="zh-TW" altLang="en-US" sz="1600" b="1" spc="-1" dirty="0">
                <a:solidFill>
                  <a:schemeClr val="bg1"/>
                </a:solidFill>
                <a:latin typeface="Microsoft YaHei"/>
                <a:ea typeface="Microsoft YaHei"/>
              </a:rPr>
              <a:t>天未達最低抑低容量</a:t>
            </a:r>
            <a:endParaRPr lang="en-US" altLang="zh-TW" sz="1600" b="1" spc="-1" dirty="0">
              <a:solidFill>
                <a:schemeClr val="bg1"/>
              </a:solidFill>
              <a:latin typeface="Microsoft YaHei"/>
              <a:ea typeface="Microsoft YaHei"/>
            </a:endParaRPr>
          </a:p>
          <a:p>
            <a:pPr>
              <a:lnSpc>
                <a:spcPts val="2500"/>
              </a:lnSpc>
            </a:pPr>
            <a:r>
              <a:rPr lang="zh-TW" altLang="en-US" sz="1600" b="1" spc="-1" dirty="0">
                <a:solidFill>
                  <a:schemeClr val="bg1"/>
                </a:solidFill>
                <a:latin typeface="Microsoft YaHei"/>
                <a:ea typeface="Microsoft YaHei"/>
              </a:rPr>
              <a:t>（經常契約容量</a:t>
            </a:r>
            <a:r>
              <a:rPr lang="en-US" sz="1600" b="1" spc="-1" dirty="0">
                <a:solidFill>
                  <a:schemeClr val="bg1"/>
                </a:solidFill>
                <a:latin typeface="Microsoft YaHei"/>
                <a:ea typeface="Microsoft YaHei"/>
              </a:rPr>
              <a:t>x25%</a:t>
            </a:r>
            <a:r>
              <a:rPr lang="zh-TW" altLang="en-US" sz="1600" b="1" spc="-1" dirty="0">
                <a:solidFill>
                  <a:schemeClr val="bg1"/>
                </a:solidFill>
                <a:latin typeface="Microsoft YaHei"/>
                <a:ea typeface="Microsoft YaHei"/>
              </a:rPr>
              <a:t>）</a:t>
            </a:r>
            <a:endParaRPr lang="en-US" sz="1600" b="1" spc="-1" dirty="0">
              <a:solidFill>
                <a:schemeClr val="bg1"/>
              </a:solidFill>
              <a:latin typeface="Microsoft YaHei"/>
              <a:ea typeface="Microsoft YaHei"/>
            </a:endParaRPr>
          </a:p>
        </p:txBody>
      </p:sp>
    </p:spTree>
    <p:extLst>
      <p:ext uri="{BB962C8B-B14F-4D97-AF65-F5344CB8AC3E}">
        <p14:creationId xmlns:p14="http://schemas.microsoft.com/office/powerpoint/2010/main" val="35199807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8325828E-E608-478B-96C7-9F02D75AFC53}"/>
              </a:ext>
            </a:extLst>
          </p:cNvPr>
          <p:cNvSpPr/>
          <p:nvPr/>
        </p:nvSpPr>
        <p:spPr>
          <a:xfrm>
            <a:off x="479144" y="1508907"/>
            <a:ext cx="5171109" cy="462806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9CADD53-5845-492F-9549-E4475E672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437" y="941991"/>
            <a:ext cx="1195766" cy="11957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356C4323-5514-4A51-9E9D-E5866F56CBC9}"/>
              </a:ext>
            </a:extLst>
          </p:cNvPr>
          <p:cNvSpPr txBox="1"/>
          <p:nvPr/>
        </p:nvSpPr>
        <p:spPr>
          <a:xfrm>
            <a:off x="528094" y="1576170"/>
            <a:ext cx="497595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抑低用電期間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月至</a:t>
            </a:r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10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月間，可選擇平日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18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時至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16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時至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或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16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時至</a:t>
            </a:r>
            <a:r>
              <a:rPr lang="en-US" altLang="zh-TW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22</a:t>
            </a:r>
            <a:r>
              <a:rPr lang="zh-TW" altLang="en-US" sz="24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時</a:t>
            </a:r>
            <a:endParaRPr lang="en-US" altLang="zh-TW" sz="24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zh-TW" altLang="en-US" sz="8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最低抑低契約容量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不得低於</a:t>
            </a:r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en-US" altLang="zh-TW" sz="8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基準用電容量</a:t>
            </a:r>
            <a:r>
              <a:rPr lang="en-US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(CBL)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抑低用電月份</a:t>
            </a:r>
            <a:r>
              <a:rPr lang="zh-TW" altLang="en-US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</a:t>
            </a:r>
            <a:r>
              <a:rPr lang="en-US" altLang="zh-TW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與抑低時段相同之用電需量平均值</a:t>
            </a:r>
            <a:r>
              <a:rPr lang="zh-TW" altLang="en-US" sz="2400" dirty="0">
                <a:highlight>
                  <a:srgbClr val="00FFFF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加計負載調整因子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計算，與經常契約容量取小值</a:t>
            </a:r>
            <a:endParaRPr lang="zh-TW" altLang="en-US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9757E12F-6CEC-47E8-9F97-ECFA44AF8998}"/>
              </a:ext>
            </a:extLst>
          </p:cNvPr>
          <p:cNvSpPr/>
          <p:nvPr/>
        </p:nvSpPr>
        <p:spPr>
          <a:xfrm>
            <a:off x="5909499" y="1555742"/>
            <a:ext cx="6025645" cy="3984123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EC02DA-8EA4-4910-9AB6-BB93EF8E6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863" y="891088"/>
            <a:ext cx="1374274" cy="13742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D1ADA8AD-BCEB-447C-96D3-5241162E30DC}"/>
              </a:ext>
            </a:extLst>
          </p:cNvPr>
          <p:cNvSpPr txBox="1"/>
          <p:nvPr/>
        </p:nvSpPr>
        <p:spPr>
          <a:xfrm>
            <a:off x="5923498" y="1576170"/>
            <a:ext cx="545726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基本電費扣減：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無</a:t>
            </a:r>
            <a:endParaRPr lang="en-US" altLang="zh-TW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流動電費扣減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依執行時段及執行率給予每度</a:t>
            </a:r>
            <a:r>
              <a:rPr lang="en-US" altLang="zh-TW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1.84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元至</a:t>
            </a:r>
            <a:r>
              <a:rPr lang="en-US" altLang="zh-TW" sz="2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2.47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元之電費扣減</a:t>
            </a:r>
            <a:endParaRPr lang="en-US" altLang="zh-TW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加計電費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無</a:t>
            </a:r>
            <a:endParaRPr lang="en-US" altLang="zh-TW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en-US" altLang="zh-TW" sz="20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zh-TW" altLang="en-US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2FBEAE28-DD83-4150-A44B-F6E9BBA7536B}"/>
              </a:ext>
            </a:extLst>
          </p:cNvPr>
          <p:cNvSpPr/>
          <p:nvPr/>
        </p:nvSpPr>
        <p:spPr>
          <a:xfrm>
            <a:off x="10719283" y="0"/>
            <a:ext cx="1493564" cy="7694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</a:rPr>
              <a:t>計畫性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638BFAA-E9F2-4448-AF4A-F54769B95079}"/>
              </a:ext>
            </a:extLst>
          </p:cNvPr>
          <p:cNvSpPr/>
          <p:nvPr/>
        </p:nvSpPr>
        <p:spPr>
          <a:xfrm>
            <a:off x="5909499" y="5594322"/>
            <a:ext cx="6025645" cy="620931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1F4E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 b="1" dirty="0"/>
          </a:p>
        </p:txBody>
      </p:sp>
      <p:pic>
        <p:nvPicPr>
          <p:cNvPr id="24" name="圖片 23">
            <a:extLst>
              <a:ext uri="{FF2B5EF4-FFF2-40B4-BE49-F238E27FC236}">
                <a16:creationId xmlns:a16="http://schemas.microsoft.com/office/drawing/2014/main" id="{FA4FE933-EE47-40DF-A4D0-E011929702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165" y="5530575"/>
            <a:ext cx="664250" cy="664250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F0652215-EC4D-482D-9279-DC992CAF0E13}"/>
              </a:ext>
            </a:extLst>
          </p:cNvPr>
          <p:cNvSpPr/>
          <p:nvPr/>
        </p:nvSpPr>
        <p:spPr>
          <a:xfrm>
            <a:off x="6966700" y="5685006"/>
            <a:ext cx="48753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可同時參與彈性反應型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1AC3770-59D5-5D75-12D3-51492D5F9E87}"/>
              </a:ext>
            </a:extLst>
          </p:cNvPr>
          <p:cNvSpPr/>
          <p:nvPr/>
        </p:nvSpPr>
        <p:spPr>
          <a:xfrm>
            <a:off x="5942317" y="4587959"/>
            <a:ext cx="5992827" cy="9144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r>
              <a:rPr lang="en-US" altLang="zh-TW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112</a:t>
            </a:r>
            <a:r>
              <a:rPr lang="zh-TW" altLang="en-US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年加碼回饋每度</a:t>
            </a:r>
            <a:r>
              <a:rPr lang="en-US" altLang="zh-TW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+0.26</a:t>
            </a:r>
            <a:r>
              <a:rPr lang="zh-TW" altLang="en-US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  <a:r>
              <a:rPr lang="en-US" altLang="zh-TW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()</a:t>
            </a:r>
            <a:r>
              <a:rPr lang="zh-TW" altLang="en-US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</a:p>
          <a:p>
            <a:r>
              <a:rPr lang="zh-TW" altLang="en-US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連續選用</a:t>
            </a:r>
            <a:r>
              <a:rPr lang="en-US" altLang="zh-TW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  <a:r>
              <a:rPr lang="zh-TW" altLang="en-US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個月以上且每月平均執行率達</a:t>
            </a:r>
            <a:r>
              <a:rPr lang="en-US" altLang="zh-TW" sz="1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80%</a:t>
            </a:r>
          </a:p>
          <a:p>
            <a:endParaRPr lang="en-US" altLang="zh-TW" sz="1600" b="1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5" name="圖片 4" descr="一張含有 箭 的圖片&#10;&#10;自動產生的描述">
            <a:extLst>
              <a:ext uri="{FF2B5EF4-FFF2-40B4-BE49-F238E27FC236}">
                <a16:creationId xmlns:a16="http://schemas.microsoft.com/office/drawing/2014/main" id="{A352815C-DF24-4DF1-8D57-8DB5FED42D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597">
            <a:off x="9272985" y="-4078"/>
            <a:ext cx="1185207" cy="11852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矩形 25">
            <a:extLst>
              <a:ext uri="{FF2B5EF4-FFF2-40B4-BE49-F238E27FC236}">
                <a16:creationId xmlns:a16="http://schemas.microsoft.com/office/drawing/2014/main" id="{4408386E-594C-2EB2-E33B-D180FF272D07}"/>
              </a:ext>
            </a:extLst>
          </p:cNvPr>
          <p:cNvSpPr/>
          <p:nvPr/>
        </p:nvSpPr>
        <p:spPr>
          <a:xfrm>
            <a:off x="5824957" y="5018559"/>
            <a:ext cx="6227545" cy="725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今年抑低用電期間結束後提供，期間未申請調降抑低契約容量或取消申請者</a:t>
            </a:r>
            <a:r>
              <a:rPr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7" name="矩形 2">
            <a:extLst>
              <a:ext uri="{FF2B5EF4-FFF2-40B4-BE49-F238E27FC236}">
                <a16:creationId xmlns:a16="http://schemas.microsoft.com/office/drawing/2014/main" id="{2F6E64C4-CBF6-895B-360B-ABFFCFA1156C}"/>
              </a:ext>
            </a:extLst>
          </p:cNvPr>
          <p:cNvSpPr/>
          <p:nvPr/>
        </p:nvSpPr>
        <p:spPr>
          <a:xfrm>
            <a:off x="256856" y="838975"/>
            <a:ext cx="2223836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Aharoni" panose="02010803020104030203" pitchFamily="2" charset="-79"/>
              </a:rPr>
              <a:t>措施介紹</a:t>
            </a:r>
          </a:p>
        </p:txBody>
      </p:sp>
      <p:sp>
        <p:nvSpPr>
          <p:cNvPr id="2" name="矩形 2">
            <a:extLst>
              <a:ext uri="{FF2B5EF4-FFF2-40B4-BE49-F238E27FC236}">
                <a16:creationId xmlns:a16="http://schemas.microsoft.com/office/drawing/2014/main" id="{0F2A0061-3C67-1D41-7D26-FA3CC23859A1}"/>
              </a:ext>
            </a:extLst>
          </p:cNvPr>
          <p:cNvSpPr/>
          <p:nvPr/>
        </p:nvSpPr>
        <p:spPr>
          <a:xfrm>
            <a:off x="62100" y="63085"/>
            <a:ext cx="5001220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日選時段型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措施簡介</a:t>
            </a: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FE5621F5-22C1-DD94-B4D8-42B85E0E44FF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53986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4040C754-3E76-7679-29C7-9A0FB4355E4A}"/>
              </a:ext>
            </a:extLst>
          </p:cNvPr>
          <p:cNvCxnSpPr>
            <a:cxnSpLocks/>
          </p:cNvCxnSpPr>
          <p:nvPr/>
        </p:nvCxnSpPr>
        <p:spPr>
          <a:xfrm>
            <a:off x="4609486" y="1327073"/>
            <a:ext cx="0" cy="305338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91CB8F16-0F3A-8FDE-59E9-A29E14B88A8B}"/>
              </a:ext>
            </a:extLst>
          </p:cNvPr>
          <p:cNvCxnSpPr>
            <a:cxnSpLocks/>
          </p:cNvCxnSpPr>
          <p:nvPr/>
        </p:nvCxnSpPr>
        <p:spPr>
          <a:xfrm>
            <a:off x="6422074" y="1336523"/>
            <a:ext cx="0" cy="304393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A32B6DD0-91ED-4F36-AAAE-77292932FC15}"/>
              </a:ext>
            </a:extLst>
          </p:cNvPr>
          <p:cNvCxnSpPr>
            <a:cxnSpLocks/>
          </p:cNvCxnSpPr>
          <p:nvPr/>
        </p:nvCxnSpPr>
        <p:spPr>
          <a:xfrm>
            <a:off x="5443562" y="1276391"/>
            <a:ext cx="8012" cy="298872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id="{14DE5911-C3F2-7D85-E443-71AD7FCE2A74}"/>
              </a:ext>
            </a:extLst>
          </p:cNvPr>
          <p:cNvSpPr/>
          <p:nvPr/>
        </p:nvSpPr>
        <p:spPr>
          <a:xfrm>
            <a:off x="2780174" y="1765384"/>
            <a:ext cx="5496966" cy="171697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9" name="文字方塊 48">
            <a:extLst>
              <a:ext uri="{FF2B5EF4-FFF2-40B4-BE49-F238E27FC236}">
                <a16:creationId xmlns:a16="http://schemas.microsoft.com/office/drawing/2014/main" id="{0343D957-5B23-1649-A395-50888E858AEC}"/>
              </a:ext>
            </a:extLst>
          </p:cNvPr>
          <p:cNvSpPr txBox="1"/>
          <p:nvPr/>
        </p:nvSpPr>
        <p:spPr>
          <a:xfrm>
            <a:off x="8348945" y="1969264"/>
            <a:ext cx="24706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/>
              <a:t>每日抑低 </a:t>
            </a:r>
            <a:r>
              <a:rPr lang="en-US" altLang="zh-TW" b="1" dirty="0"/>
              <a:t>2</a:t>
            </a:r>
            <a:r>
              <a:rPr lang="zh-TW" altLang="en-US" b="1" dirty="0"/>
              <a:t>小時</a:t>
            </a:r>
            <a:r>
              <a:rPr lang="en-US" altLang="zh-TW" b="1" dirty="0">
                <a:solidFill>
                  <a:srgbClr val="FF0000"/>
                </a:solidFill>
              </a:rPr>
              <a:t>($2.47)</a:t>
            </a:r>
          </a:p>
          <a:p>
            <a:pPr algn="ctr"/>
            <a:r>
              <a:rPr lang="zh-TW" altLang="en-US" b="1" dirty="0"/>
              <a:t>或</a:t>
            </a:r>
            <a:endParaRPr lang="en-US" altLang="zh-TW" b="1" dirty="0"/>
          </a:p>
          <a:p>
            <a:r>
              <a:rPr lang="zh-TW" altLang="en-US" b="1" dirty="0"/>
              <a:t>每日抑低 </a:t>
            </a:r>
            <a:r>
              <a:rPr lang="en-US" altLang="zh-TW" b="1" dirty="0"/>
              <a:t>4</a:t>
            </a:r>
            <a:r>
              <a:rPr lang="zh-TW" altLang="en-US" b="1" dirty="0"/>
              <a:t>小時</a:t>
            </a:r>
            <a:r>
              <a:rPr lang="en-US" altLang="zh-TW" b="1" dirty="0">
                <a:solidFill>
                  <a:srgbClr val="FF0000"/>
                </a:solidFill>
              </a:rPr>
              <a:t>($1.84)</a:t>
            </a:r>
          </a:p>
          <a:p>
            <a:pPr algn="ctr"/>
            <a:r>
              <a:rPr lang="zh-TW" altLang="en-US" b="1" dirty="0"/>
              <a:t>或</a:t>
            </a:r>
            <a:endParaRPr lang="en-US" altLang="zh-TW" b="1" dirty="0"/>
          </a:p>
          <a:p>
            <a:r>
              <a:rPr lang="zh-TW" altLang="en-US" b="1" dirty="0"/>
              <a:t>每日抑低 </a:t>
            </a:r>
            <a:r>
              <a:rPr lang="en-US" altLang="zh-TW" b="1" dirty="0"/>
              <a:t>6</a:t>
            </a:r>
            <a:r>
              <a:rPr lang="zh-TW" altLang="en-US" b="1" dirty="0"/>
              <a:t>小時</a:t>
            </a:r>
            <a:r>
              <a:rPr lang="en-US" altLang="zh-TW" b="1" dirty="0">
                <a:solidFill>
                  <a:srgbClr val="FF0000"/>
                </a:solidFill>
              </a:rPr>
              <a:t>($1.69</a:t>
            </a:r>
            <a:r>
              <a:rPr lang="en-US" altLang="zh-TW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259F5352-0B61-1754-6393-DE8DE4FB42CB}"/>
              </a:ext>
            </a:extLst>
          </p:cNvPr>
          <p:cNvSpPr/>
          <p:nvPr/>
        </p:nvSpPr>
        <p:spPr>
          <a:xfrm>
            <a:off x="1764309" y="1779853"/>
            <a:ext cx="1015865" cy="1714903"/>
          </a:xfrm>
          <a:prstGeom prst="rect">
            <a:avLst/>
          </a:prstGeom>
          <a:solidFill>
            <a:schemeClr val="accent2">
              <a:lumMod val="75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>
                <a:solidFill>
                  <a:schemeClr val="tx1"/>
                </a:solidFill>
              </a:rPr>
              <a:t>112</a:t>
            </a:r>
            <a:r>
              <a:rPr lang="zh-TW" altLang="en-US" sz="2000" b="1" dirty="0">
                <a:solidFill>
                  <a:schemeClr val="tx1"/>
                </a:solidFill>
              </a:rPr>
              <a:t>年</a:t>
            </a:r>
            <a:endParaRPr lang="en-US" altLang="zh-TW" sz="2000" b="1" dirty="0">
              <a:solidFill>
                <a:schemeClr val="tx1"/>
              </a:solidFill>
            </a:endParaRPr>
          </a:p>
          <a:p>
            <a:pPr algn="ctr"/>
            <a:r>
              <a:rPr lang="zh-TW" altLang="en-US" sz="2000" b="1" dirty="0">
                <a:solidFill>
                  <a:schemeClr val="tx1"/>
                </a:solidFill>
              </a:rPr>
              <a:t>提早</a:t>
            </a:r>
            <a:endParaRPr lang="en-US" altLang="zh-TW" sz="2000" b="1" dirty="0">
              <a:solidFill>
                <a:schemeClr val="tx1"/>
              </a:solidFill>
            </a:endParaRPr>
          </a:p>
          <a:p>
            <a:pPr algn="ctr"/>
            <a:r>
              <a:rPr lang="zh-TW" altLang="en-US" sz="2000" b="1" dirty="0">
                <a:solidFill>
                  <a:schemeClr val="tx1"/>
                </a:solidFill>
              </a:rPr>
              <a:t>實施</a:t>
            </a:r>
          </a:p>
        </p:txBody>
      </p:sp>
      <p:sp>
        <p:nvSpPr>
          <p:cNvPr id="53" name="文字方塊 52">
            <a:extLst>
              <a:ext uri="{FF2B5EF4-FFF2-40B4-BE49-F238E27FC236}">
                <a16:creationId xmlns:a16="http://schemas.microsoft.com/office/drawing/2014/main" id="{28DA4240-8F90-75A4-0198-C672A8AFDBE6}"/>
              </a:ext>
            </a:extLst>
          </p:cNvPr>
          <p:cNvSpPr txBox="1"/>
          <p:nvPr/>
        </p:nvSpPr>
        <p:spPr>
          <a:xfrm>
            <a:off x="3357995" y="1939394"/>
            <a:ext cx="4278961" cy="147732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星期一</a:t>
            </a:r>
            <a:r>
              <a:rPr lang="en-US" altLang="zh-TW" dirty="0">
                <a:solidFill>
                  <a:srgbClr val="FF0000"/>
                </a:solidFill>
              </a:rPr>
              <a:t>-</a:t>
            </a:r>
            <a:r>
              <a:rPr lang="zh-TW" altLang="en-US" dirty="0">
                <a:solidFill>
                  <a:srgbClr val="FF0000"/>
                </a:solidFill>
              </a:rPr>
              <a:t>星期五</a:t>
            </a:r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18:00-20:00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小時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16:00-20:00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小時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16:00-22:00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  <a:r>
              <a:rPr lang="zh-TW" altLang="en-US" b="1" dirty="0">
                <a:solidFill>
                  <a:schemeClr val="accent5">
                    <a:lumMod val="50000"/>
                  </a:schemeClr>
                </a:solidFill>
              </a:rPr>
              <a:t>小時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altLang="zh-TW" dirty="0"/>
              <a:t>(</a:t>
            </a:r>
            <a:r>
              <a:rPr lang="zh-TW" altLang="en-US" dirty="0"/>
              <a:t>三擇一</a:t>
            </a:r>
            <a:r>
              <a:rPr lang="en-US" altLang="zh-TW" dirty="0"/>
              <a:t>)</a:t>
            </a:r>
          </a:p>
        </p:txBody>
      </p:sp>
      <p:cxnSp>
        <p:nvCxnSpPr>
          <p:cNvPr id="17" name="直線接點 16">
            <a:extLst>
              <a:ext uri="{FF2B5EF4-FFF2-40B4-BE49-F238E27FC236}">
                <a16:creationId xmlns:a16="http://schemas.microsoft.com/office/drawing/2014/main" id="{B038180E-575D-3197-9086-F19D882E4248}"/>
              </a:ext>
            </a:extLst>
          </p:cNvPr>
          <p:cNvCxnSpPr>
            <a:cxnSpLocks/>
          </p:cNvCxnSpPr>
          <p:nvPr/>
        </p:nvCxnSpPr>
        <p:spPr>
          <a:xfrm>
            <a:off x="8253838" y="1267687"/>
            <a:ext cx="38487" cy="311831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9A8CA3E5-5B55-D5CD-2817-360569CEA424}"/>
              </a:ext>
            </a:extLst>
          </p:cNvPr>
          <p:cNvCxnSpPr>
            <a:cxnSpLocks/>
          </p:cNvCxnSpPr>
          <p:nvPr/>
        </p:nvCxnSpPr>
        <p:spPr>
          <a:xfrm flipH="1">
            <a:off x="7330628" y="1317023"/>
            <a:ext cx="20253" cy="310307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AD4A339A-9313-FBC8-E2C3-0342C512198C}"/>
              </a:ext>
            </a:extLst>
          </p:cNvPr>
          <p:cNvCxnSpPr>
            <a:cxnSpLocks/>
          </p:cNvCxnSpPr>
          <p:nvPr/>
        </p:nvCxnSpPr>
        <p:spPr>
          <a:xfrm>
            <a:off x="3716606" y="1327073"/>
            <a:ext cx="54167" cy="308965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4B068C7C-7F3F-E670-08E6-5A89973B9F81}"/>
              </a:ext>
            </a:extLst>
          </p:cNvPr>
          <p:cNvCxnSpPr>
            <a:cxnSpLocks/>
          </p:cNvCxnSpPr>
          <p:nvPr/>
        </p:nvCxnSpPr>
        <p:spPr>
          <a:xfrm flipH="1">
            <a:off x="2780173" y="1327073"/>
            <a:ext cx="28902" cy="308965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接點 49">
            <a:extLst>
              <a:ext uri="{FF2B5EF4-FFF2-40B4-BE49-F238E27FC236}">
                <a16:creationId xmlns:a16="http://schemas.microsoft.com/office/drawing/2014/main" id="{270669A1-AA6B-C94D-A746-F09891E6CC4C}"/>
              </a:ext>
            </a:extLst>
          </p:cNvPr>
          <p:cNvCxnSpPr>
            <a:cxnSpLocks/>
          </p:cNvCxnSpPr>
          <p:nvPr/>
        </p:nvCxnSpPr>
        <p:spPr>
          <a:xfrm>
            <a:off x="1763448" y="1374837"/>
            <a:ext cx="862" cy="3005618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>
            <a:extLst>
              <a:ext uri="{FF2B5EF4-FFF2-40B4-BE49-F238E27FC236}">
                <a16:creationId xmlns:a16="http://schemas.microsoft.com/office/drawing/2014/main" id="{C833E16E-44D6-00A9-E55D-E1956EEA03CC}"/>
              </a:ext>
            </a:extLst>
          </p:cNvPr>
          <p:cNvSpPr/>
          <p:nvPr/>
        </p:nvSpPr>
        <p:spPr>
          <a:xfrm>
            <a:off x="1575888" y="3967745"/>
            <a:ext cx="6975472" cy="463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2063093A-781A-6ACC-910B-3D8ABC7998A6}"/>
              </a:ext>
            </a:extLst>
          </p:cNvPr>
          <p:cNvSpPr/>
          <p:nvPr/>
        </p:nvSpPr>
        <p:spPr>
          <a:xfrm>
            <a:off x="1575888" y="1104652"/>
            <a:ext cx="6975472" cy="463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F1DF76E-D7BB-F25C-9EA1-BD212D26E8BB}"/>
              </a:ext>
            </a:extLst>
          </p:cNvPr>
          <p:cNvSpPr txBox="1"/>
          <p:nvPr/>
        </p:nvSpPr>
        <p:spPr>
          <a:xfrm>
            <a:off x="2953907" y="4188041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FF0000"/>
                </a:solidFill>
                <a:latin typeface="+mn-ea"/>
              </a:rPr>
              <a:t>5</a:t>
            </a:r>
            <a:r>
              <a:rPr lang="zh-TW" altLang="en-US" sz="2000" b="1" dirty="0">
                <a:solidFill>
                  <a:srgbClr val="FF0000"/>
                </a:solidFill>
                <a:latin typeface="+mn-ea"/>
              </a:rPr>
              <a:t>月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71AE7A70-D309-658F-BF58-9F55637FB018}"/>
              </a:ext>
            </a:extLst>
          </p:cNvPr>
          <p:cNvSpPr txBox="1"/>
          <p:nvPr/>
        </p:nvSpPr>
        <p:spPr>
          <a:xfrm>
            <a:off x="4777720" y="4150122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+mn-ea"/>
              </a:rPr>
              <a:t>7</a:t>
            </a:r>
            <a:r>
              <a:rPr lang="zh-TW" altLang="en-US" sz="2000" b="1" dirty="0">
                <a:latin typeface="+mn-ea"/>
              </a:rPr>
              <a:t>月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41CDADDD-A7E4-93D4-84F5-46155B125597}"/>
              </a:ext>
            </a:extLst>
          </p:cNvPr>
          <p:cNvSpPr txBox="1"/>
          <p:nvPr/>
        </p:nvSpPr>
        <p:spPr>
          <a:xfrm>
            <a:off x="4003561" y="4173441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+mn-ea"/>
              </a:rPr>
              <a:t>6</a:t>
            </a:r>
            <a:r>
              <a:rPr lang="zh-TW" altLang="en-US" sz="2000" b="1" dirty="0">
                <a:latin typeface="+mn-ea"/>
              </a:rPr>
              <a:t>月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E14D77B6-510C-6714-0C9D-D535E70FC6F6}"/>
              </a:ext>
            </a:extLst>
          </p:cNvPr>
          <p:cNvSpPr txBox="1"/>
          <p:nvPr/>
        </p:nvSpPr>
        <p:spPr>
          <a:xfrm>
            <a:off x="5718586" y="4161782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+mn-ea"/>
              </a:rPr>
              <a:t>8</a:t>
            </a:r>
            <a:r>
              <a:rPr lang="zh-TW" altLang="en-US" sz="2000" b="1" dirty="0">
                <a:latin typeface="+mn-ea"/>
              </a:rPr>
              <a:t>月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BEA4AA00-D776-79E2-D5A4-DF20E4AD0ED9}"/>
              </a:ext>
            </a:extLst>
          </p:cNvPr>
          <p:cNvSpPr txBox="1"/>
          <p:nvPr/>
        </p:nvSpPr>
        <p:spPr>
          <a:xfrm>
            <a:off x="7537577" y="4159497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FF0000"/>
                </a:solidFill>
                <a:latin typeface="+mn-ea"/>
              </a:rPr>
              <a:t>10</a:t>
            </a:r>
            <a:r>
              <a:rPr lang="zh-TW" altLang="en-US" sz="2000" b="1" dirty="0">
                <a:solidFill>
                  <a:srgbClr val="FF0000"/>
                </a:solidFill>
                <a:latin typeface="+mn-ea"/>
              </a:rPr>
              <a:t>月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24E2063-D92C-6C62-21D0-6BA903B5129E}"/>
              </a:ext>
            </a:extLst>
          </p:cNvPr>
          <p:cNvSpPr txBox="1"/>
          <p:nvPr/>
        </p:nvSpPr>
        <p:spPr>
          <a:xfrm>
            <a:off x="6629024" y="4150769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+mn-ea"/>
              </a:rPr>
              <a:t>9</a:t>
            </a:r>
            <a:r>
              <a:rPr lang="zh-TW" altLang="en-US" sz="2000" b="1" dirty="0">
                <a:latin typeface="+mn-ea"/>
              </a:rPr>
              <a:t>月</a:t>
            </a:r>
          </a:p>
        </p:txBody>
      </p:sp>
      <p:sp>
        <p:nvSpPr>
          <p:cNvPr id="51" name="文字方塊 50">
            <a:extLst>
              <a:ext uri="{FF2B5EF4-FFF2-40B4-BE49-F238E27FC236}">
                <a16:creationId xmlns:a16="http://schemas.microsoft.com/office/drawing/2014/main" id="{D21E3A35-4C86-9D3B-A31A-051A3F94CDFF}"/>
              </a:ext>
            </a:extLst>
          </p:cNvPr>
          <p:cNvSpPr txBox="1"/>
          <p:nvPr/>
        </p:nvSpPr>
        <p:spPr>
          <a:xfrm>
            <a:off x="1991204" y="4177618"/>
            <a:ext cx="900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FF0000"/>
                </a:solidFill>
                <a:highlight>
                  <a:srgbClr val="FFFF00"/>
                </a:highlight>
                <a:latin typeface="+mn-ea"/>
              </a:rPr>
              <a:t>4</a:t>
            </a:r>
            <a:r>
              <a:rPr lang="zh-TW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+mn-ea"/>
              </a:rPr>
              <a:t>月</a:t>
            </a:r>
          </a:p>
        </p:txBody>
      </p:sp>
      <p:sp>
        <p:nvSpPr>
          <p:cNvPr id="67" name="文字方塊 66">
            <a:extLst>
              <a:ext uri="{FF2B5EF4-FFF2-40B4-BE49-F238E27FC236}">
                <a16:creationId xmlns:a16="http://schemas.microsoft.com/office/drawing/2014/main" id="{3ECCF0D3-F475-641B-0DEB-A7D019B0BDCC}"/>
              </a:ext>
            </a:extLst>
          </p:cNvPr>
          <p:cNvSpPr txBox="1"/>
          <p:nvPr/>
        </p:nvSpPr>
        <p:spPr>
          <a:xfrm>
            <a:off x="580500" y="5074133"/>
            <a:ext cx="111328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800" b="1" dirty="0">
                <a:solidFill>
                  <a:srgbClr val="002060"/>
                </a:solidFill>
              </a:rPr>
              <a:t>說明：符合執行規定者，</a:t>
            </a:r>
            <a:r>
              <a:rPr lang="en-US" altLang="zh-TW" sz="1800" b="1" dirty="0">
                <a:solidFill>
                  <a:srgbClr val="002060"/>
                </a:solidFill>
              </a:rPr>
              <a:t>112</a:t>
            </a:r>
            <a:r>
              <a:rPr lang="zh-TW" altLang="en-US" sz="1800" b="1" dirty="0">
                <a:solidFill>
                  <a:srgbClr val="002060"/>
                </a:solidFill>
              </a:rPr>
              <a:t>年</a:t>
            </a:r>
            <a:r>
              <a:rPr lang="zh-TW" altLang="en-US" sz="1800" b="1" dirty="0">
                <a:solidFill>
                  <a:srgbClr val="FF0000"/>
                </a:solidFill>
              </a:rPr>
              <a:t>加碼回饋每度</a:t>
            </a:r>
            <a:r>
              <a:rPr lang="en-US" altLang="zh-TW" sz="1800" b="1" dirty="0">
                <a:solidFill>
                  <a:srgbClr val="FF0000"/>
                </a:solidFill>
              </a:rPr>
              <a:t>+0.26</a:t>
            </a:r>
            <a:r>
              <a:rPr lang="zh-TW" altLang="en-US" sz="1800" b="1" dirty="0">
                <a:solidFill>
                  <a:srgbClr val="FF0000"/>
                </a:solidFill>
              </a:rPr>
              <a:t>元</a:t>
            </a:r>
            <a:r>
              <a:rPr lang="zh-TW" altLang="en-US" sz="1800" b="1" dirty="0">
                <a:solidFill>
                  <a:srgbClr val="002060"/>
                </a:solidFill>
              </a:rPr>
              <a:t>，參與  日選</a:t>
            </a:r>
            <a:r>
              <a:rPr lang="en-US" altLang="zh-TW" sz="1800" b="1" dirty="0">
                <a:solidFill>
                  <a:srgbClr val="002060"/>
                </a:solidFill>
              </a:rPr>
              <a:t>4</a:t>
            </a:r>
            <a:r>
              <a:rPr lang="zh-TW" altLang="en-US" sz="1800" b="1" dirty="0">
                <a:solidFill>
                  <a:srgbClr val="002060"/>
                </a:solidFill>
              </a:rPr>
              <a:t>時型電費扣減</a:t>
            </a:r>
            <a:r>
              <a:rPr lang="zh-TW" altLang="en-US" sz="1800" b="1" dirty="0">
                <a:solidFill>
                  <a:srgbClr val="FF0000"/>
                </a:solidFill>
              </a:rPr>
              <a:t>每度</a:t>
            </a:r>
            <a:r>
              <a:rPr lang="en-US" altLang="zh-TW" sz="1800" b="1" dirty="0">
                <a:solidFill>
                  <a:srgbClr val="FF0000"/>
                </a:solidFill>
              </a:rPr>
              <a:t>2.10</a:t>
            </a:r>
            <a:r>
              <a:rPr lang="zh-TW" altLang="en-US" sz="1800" b="1" dirty="0">
                <a:solidFill>
                  <a:srgbClr val="FF0000"/>
                </a:solidFill>
              </a:rPr>
              <a:t>元</a:t>
            </a:r>
            <a:r>
              <a:rPr lang="zh-TW" altLang="en-US" sz="1800" b="1" dirty="0">
                <a:solidFill>
                  <a:srgbClr val="002060"/>
                </a:solidFill>
              </a:rPr>
              <a:t>。</a:t>
            </a:r>
            <a:endParaRPr lang="en-US" altLang="zh-TW" sz="1800" b="1" dirty="0">
              <a:solidFill>
                <a:srgbClr val="002060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8F06A06A-CB1F-A337-000E-10D486F8EF4D}"/>
              </a:ext>
            </a:extLst>
          </p:cNvPr>
          <p:cNvSpPr/>
          <p:nvPr/>
        </p:nvSpPr>
        <p:spPr>
          <a:xfrm>
            <a:off x="7323199" y="1790647"/>
            <a:ext cx="958321" cy="17149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/>
                </a:solidFill>
              </a:rPr>
              <a:t>新增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6A402028-FDAC-993E-E538-7EE53A84AA22}"/>
              </a:ext>
            </a:extLst>
          </p:cNvPr>
          <p:cNvSpPr/>
          <p:nvPr/>
        </p:nvSpPr>
        <p:spPr>
          <a:xfrm>
            <a:off x="2769369" y="1773267"/>
            <a:ext cx="993447" cy="17149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/>
                </a:solidFill>
              </a:rPr>
              <a:t>新增</a:t>
            </a:r>
          </a:p>
        </p:txBody>
      </p:sp>
      <p:sp>
        <p:nvSpPr>
          <p:cNvPr id="70" name="文字方塊 69">
            <a:extLst>
              <a:ext uri="{FF2B5EF4-FFF2-40B4-BE49-F238E27FC236}">
                <a16:creationId xmlns:a16="http://schemas.microsoft.com/office/drawing/2014/main" id="{1015821F-D216-7823-4AAA-49B38DE687D0}"/>
              </a:ext>
            </a:extLst>
          </p:cNvPr>
          <p:cNvSpPr txBox="1"/>
          <p:nvPr/>
        </p:nvSpPr>
        <p:spPr>
          <a:xfrm>
            <a:off x="588512" y="4633908"/>
            <a:ext cx="111328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</a:rPr>
              <a:t>說明：符合執行規定者，</a:t>
            </a:r>
            <a:r>
              <a:rPr lang="en-US" altLang="zh-TW" sz="1800" b="1" dirty="0">
                <a:solidFill>
                  <a:schemeClr val="bg1"/>
                </a:solidFill>
              </a:rPr>
              <a:t>112</a:t>
            </a:r>
            <a:r>
              <a:rPr lang="zh-TW" altLang="en-US" sz="1800" b="1" dirty="0">
                <a:solidFill>
                  <a:schemeClr val="bg1"/>
                </a:solidFill>
              </a:rPr>
              <a:t>年加碼回饋每度</a:t>
            </a:r>
            <a:r>
              <a:rPr lang="en-US" altLang="zh-TW" sz="1800" b="1" dirty="0">
                <a:solidFill>
                  <a:schemeClr val="bg1"/>
                </a:solidFill>
              </a:rPr>
              <a:t>+0.26</a:t>
            </a:r>
            <a:r>
              <a:rPr lang="zh-TW" altLang="en-US" sz="1800" b="1" dirty="0">
                <a:solidFill>
                  <a:schemeClr val="bg1"/>
                </a:solidFill>
              </a:rPr>
              <a:t>元，參與  </a:t>
            </a:r>
            <a:r>
              <a:rPr lang="zh-TW" altLang="en-US" sz="1800" b="1" dirty="0">
                <a:solidFill>
                  <a:srgbClr val="002060"/>
                </a:solidFill>
              </a:rPr>
              <a:t>日選</a:t>
            </a:r>
            <a:r>
              <a:rPr lang="en-US" altLang="zh-TW" sz="1800" b="1" dirty="0">
                <a:solidFill>
                  <a:srgbClr val="002060"/>
                </a:solidFill>
              </a:rPr>
              <a:t>2</a:t>
            </a:r>
            <a:r>
              <a:rPr lang="zh-TW" altLang="en-US" sz="1800" b="1" dirty="0">
                <a:solidFill>
                  <a:srgbClr val="002060"/>
                </a:solidFill>
              </a:rPr>
              <a:t>時型電費扣減</a:t>
            </a:r>
            <a:r>
              <a:rPr lang="zh-TW" altLang="en-US" sz="1800" b="1" dirty="0">
                <a:solidFill>
                  <a:srgbClr val="FF0000"/>
                </a:solidFill>
              </a:rPr>
              <a:t>每度</a:t>
            </a:r>
            <a:r>
              <a:rPr lang="en-US" altLang="zh-TW" sz="1800" b="1" dirty="0">
                <a:solidFill>
                  <a:srgbClr val="FF0000"/>
                </a:solidFill>
              </a:rPr>
              <a:t>2.73</a:t>
            </a:r>
            <a:r>
              <a:rPr lang="zh-TW" altLang="en-US" sz="1800" b="1" dirty="0">
                <a:solidFill>
                  <a:srgbClr val="FF0000"/>
                </a:solidFill>
              </a:rPr>
              <a:t>元</a:t>
            </a:r>
            <a:r>
              <a:rPr lang="zh-TW" altLang="en-US" sz="1800" b="1" dirty="0">
                <a:solidFill>
                  <a:srgbClr val="002060"/>
                </a:solidFill>
              </a:rPr>
              <a:t>。</a:t>
            </a:r>
            <a:endParaRPr lang="en-US" altLang="zh-TW" sz="1800" b="1" dirty="0">
              <a:solidFill>
                <a:srgbClr val="002060"/>
              </a:solidFill>
            </a:endParaRPr>
          </a:p>
        </p:txBody>
      </p:sp>
      <p:sp>
        <p:nvSpPr>
          <p:cNvPr id="71" name="文字方塊 70">
            <a:extLst>
              <a:ext uri="{FF2B5EF4-FFF2-40B4-BE49-F238E27FC236}">
                <a16:creationId xmlns:a16="http://schemas.microsoft.com/office/drawing/2014/main" id="{C3984BA7-8594-DD7C-5712-CD5F171A8C8C}"/>
              </a:ext>
            </a:extLst>
          </p:cNvPr>
          <p:cNvSpPr txBox="1"/>
          <p:nvPr/>
        </p:nvSpPr>
        <p:spPr>
          <a:xfrm>
            <a:off x="602316" y="5509113"/>
            <a:ext cx="111328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</a:rPr>
              <a:t>       ：符合執行規定者，</a:t>
            </a:r>
            <a:r>
              <a:rPr lang="en-US" altLang="zh-TW" sz="1800" b="1" dirty="0">
                <a:solidFill>
                  <a:schemeClr val="bg1"/>
                </a:solidFill>
              </a:rPr>
              <a:t>112</a:t>
            </a:r>
            <a:r>
              <a:rPr lang="zh-TW" altLang="en-US" sz="1800" b="1" dirty="0">
                <a:solidFill>
                  <a:schemeClr val="bg1"/>
                </a:solidFill>
              </a:rPr>
              <a:t>年加碼回饋每度</a:t>
            </a:r>
            <a:r>
              <a:rPr lang="en-US" altLang="zh-TW" sz="1800" b="1" dirty="0">
                <a:solidFill>
                  <a:schemeClr val="bg1"/>
                </a:solidFill>
              </a:rPr>
              <a:t>+0.26</a:t>
            </a:r>
            <a:r>
              <a:rPr lang="zh-TW" altLang="en-US" sz="1800" b="1" dirty="0">
                <a:solidFill>
                  <a:schemeClr val="bg1"/>
                </a:solidFill>
              </a:rPr>
              <a:t>元，參與  </a:t>
            </a:r>
            <a:r>
              <a:rPr lang="zh-TW" altLang="en-US" sz="1800" b="1" dirty="0">
                <a:solidFill>
                  <a:srgbClr val="002060"/>
                </a:solidFill>
              </a:rPr>
              <a:t>日選</a:t>
            </a:r>
            <a:r>
              <a:rPr lang="en-US" altLang="zh-TW" sz="1800" b="1" dirty="0">
                <a:solidFill>
                  <a:srgbClr val="002060"/>
                </a:solidFill>
              </a:rPr>
              <a:t>6</a:t>
            </a:r>
            <a:r>
              <a:rPr lang="zh-TW" altLang="en-US" sz="1800" b="1" dirty="0">
                <a:solidFill>
                  <a:srgbClr val="002060"/>
                </a:solidFill>
              </a:rPr>
              <a:t>時型電費扣減</a:t>
            </a:r>
            <a:r>
              <a:rPr lang="zh-TW" altLang="en-US" sz="1800" b="1" dirty="0">
                <a:solidFill>
                  <a:srgbClr val="FF0000"/>
                </a:solidFill>
              </a:rPr>
              <a:t>每度</a:t>
            </a:r>
            <a:r>
              <a:rPr lang="en-US" altLang="zh-TW" sz="1800" b="1" dirty="0">
                <a:solidFill>
                  <a:srgbClr val="FF0000"/>
                </a:solidFill>
              </a:rPr>
              <a:t>1.95</a:t>
            </a:r>
            <a:r>
              <a:rPr lang="zh-TW" altLang="en-US" sz="1800" b="1" dirty="0">
                <a:solidFill>
                  <a:srgbClr val="FF0000"/>
                </a:solidFill>
              </a:rPr>
              <a:t>元</a:t>
            </a:r>
            <a:r>
              <a:rPr lang="zh-TW" altLang="en-US" sz="1800" b="1" dirty="0">
                <a:solidFill>
                  <a:srgbClr val="002060"/>
                </a:solidFill>
              </a:rPr>
              <a:t>。</a:t>
            </a:r>
            <a:endParaRPr lang="en-US" altLang="zh-TW" sz="1800" b="1" dirty="0">
              <a:solidFill>
                <a:srgbClr val="002060"/>
              </a:solidFill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EC1DEA2F-6265-18CA-609A-A268705C0778}"/>
              </a:ext>
            </a:extLst>
          </p:cNvPr>
          <p:cNvSpPr/>
          <p:nvPr/>
        </p:nvSpPr>
        <p:spPr>
          <a:xfrm>
            <a:off x="566137" y="5404565"/>
            <a:ext cx="6227545" cy="3989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今年抑低用電期間結束後提供，期間未申請調降抑低契約容量或取消申請者</a:t>
            </a:r>
            <a:r>
              <a:rPr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" name="矩形 2">
            <a:extLst>
              <a:ext uri="{FF2B5EF4-FFF2-40B4-BE49-F238E27FC236}">
                <a16:creationId xmlns:a16="http://schemas.microsoft.com/office/drawing/2014/main" id="{3FA791C8-BDB8-02AC-5560-F2474CEB1D95}"/>
              </a:ext>
            </a:extLst>
          </p:cNvPr>
          <p:cNvSpPr/>
          <p:nvPr/>
        </p:nvSpPr>
        <p:spPr>
          <a:xfrm>
            <a:off x="1" y="3805"/>
            <a:ext cx="5749674" cy="1005762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日選時段型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執行時段說明</a:t>
            </a: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2F253E74-14E3-FA60-67D7-88EC385B1244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989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88C81B68-7E73-7590-B4D4-5D32DF124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26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234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26A17B7-4791-2D20-5DFB-C2AF1FD24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970F-8AC1-4711-9C55-E356A72D8DAB}" type="slidenum">
              <a:rPr lang="zh-TW" altLang="en-US" smtClean="0"/>
              <a:pPr/>
              <a:t>28</a:t>
            </a:fld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0E54EDE-1035-B217-52E8-5118FB3FB96E}"/>
              </a:ext>
            </a:extLst>
          </p:cNvPr>
          <p:cNvSpPr txBox="1"/>
          <p:nvPr/>
        </p:nvSpPr>
        <p:spPr>
          <a:xfrm>
            <a:off x="0" y="790482"/>
            <a:ext cx="12192000" cy="5537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indent="-635">
              <a:lnSpc>
                <a:spcPct val="150000"/>
              </a:lnSpc>
            </a:pP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某高壓用戶經常契約容量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2,000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瓩，約定抑低契約容量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1,000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瓩，於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112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年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-10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(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共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7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個月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)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參加日選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時型，抑低下午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時∼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8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時。各執行抑低用電日實際抑低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950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瓩，每日執行率均為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95% →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扣減比率均為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120%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。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zh-TW" altLang="en-US" kern="0" dirty="0">
                <a:solidFill>
                  <a:srgbClr val="1A1A1A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每</a:t>
            </a:r>
            <a:r>
              <a:rPr lang="zh-TW" altLang="zh-TW" sz="1800" kern="0" dirty="0">
                <a:solidFill>
                  <a:srgbClr val="1A1A1A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月電費</a:t>
            </a:r>
            <a:r>
              <a:rPr lang="zh-TW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扣減金額，於當月電費中</a:t>
            </a:r>
            <a:r>
              <a:rPr lang="zh-TW" altLang="zh-TW" sz="1800" u="sng" kern="0" dirty="0">
                <a:solidFill>
                  <a:srgbClr val="1A1A1A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直接扣抵</a:t>
            </a:r>
            <a:endParaRPr lang="zh-TW" altLang="zh-TW" sz="18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pPr marL="304800">
              <a:lnSpc>
                <a:spcPct val="150000"/>
              </a:lnSpc>
            </a:pP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＝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流動電費扣減費率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約定抑低契約容量 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每日執行率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時數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扣減比率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天數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</a:rPr>
              <a:t>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=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$1.84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×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1,000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×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95%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×4     × 120%    × 22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    =</a:t>
            </a:r>
            <a:r>
              <a:rPr lang="en-US" altLang="zh-TW" b="1" kern="0" dirty="0">
                <a:solidFill>
                  <a:srgbClr val="FF330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18</a:t>
            </a:r>
            <a:r>
              <a:rPr lang="zh-TW" altLang="en-US" b="1" kern="0" dirty="0">
                <a:solidFill>
                  <a:srgbClr val="FF330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萬</a:t>
            </a:r>
            <a:r>
              <a:rPr lang="en-US" altLang="zh-TW" b="1" kern="0" dirty="0">
                <a:solidFill>
                  <a:srgbClr val="FF330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4,589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+mn-cs"/>
            </a:endParaRP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+mj-lt"/>
              <a:buAutoNum type="arabicPeriod" startAt="2"/>
            </a:pPr>
            <a:r>
              <a:rPr lang="zh-TW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連續選用「日選時段型」</a:t>
            </a:r>
            <a:r>
              <a:rPr lang="en-US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6</a:t>
            </a:r>
            <a:r>
              <a:rPr lang="zh-TW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個月以上且每月平均執行率均達</a:t>
            </a:r>
            <a:r>
              <a:rPr lang="en-US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80%</a:t>
            </a:r>
            <a:r>
              <a:rPr lang="zh-TW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，另每度加碼</a:t>
            </a:r>
            <a:r>
              <a:rPr lang="en-US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0.26</a:t>
            </a:r>
            <a:r>
              <a:rPr lang="zh-TW" altLang="zh-TW" sz="1800" kern="0" dirty="0">
                <a:solidFill>
                  <a:srgbClr val="1A1A1A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7"/>
              </a:rPr>
              <a:t>元回饋。</a:t>
            </a:r>
            <a:endParaRPr lang="en-US" altLang="zh-TW" kern="0" dirty="0">
              <a:solidFill>
                <a:srgbClr val="1A1A1A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DFHeiStd-W7"/>
            </a:endParaRPr>
          </a:p>
          <a:p>
            <a:pPr lvl="0">
              <a:spcBef>
                <a:spcPts val="600"/>
              </a:spcBef>
              <a:spcAft>
                <a:spcPts val="0"/>
              </a:spcAft>
            </a:pPr>
            <a:r>
              <a:rPr lang="en-US" altLang="zh-TW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今年</a:t>
            </a:r>
            <a:r>
              <a:rPr lang="zh-TW" altLang="en-US" sz="1600" b="1" kern="0" dirty="0">
                <a:solidFill>
                  <a:srgbClr val="1A1A1A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抑低用電期間結束後提供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，期間未申請調降抑低契約容量或取消申請者</a:t>
            </a:r>
            <a:r>
              <a:rPr lang="en-US" altLang="zh-TW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zh-TW" sz="16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pPr marL="304800">
              <a:lnSpc>
                <a:spcPct val="150000"/>
              </a:lnSpc>
            </a:pP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加碼回饋金＝</a:t>
            </a:r>
            <a:endParaRPr lang="en-US" altLang="zh-TW" sz="1800" kern="0" dirty="0">
              <a:solidFill>
                <a:srgbClr val="00000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DFHeiStd-W3"/>
            </a:endParaRPr>
          </a:p>
          <a:p>
            <a:pPr marL="304800">
              <a:lnSpc>
                <a:spcPct val="150000"/>
              </a:lnSpc>
            </a:pP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流動電費扣減費率× 抑低契約容量× 當日執行率× 時數× </a:t>
            </a:r>
            <a:r>
              <a:rPr lang="zh-TW" altLang="en-US" kern="0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天數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(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每月以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22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天概估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) 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×參與月數</a:t>
            </a:r>
            <a:endParaRPr lang="zh-TW" altLang="zh-TW" sz="18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pPr marL="268605" indent="-635">
              <a:lnSpc>
                <a:spcPct val="150000"/>
              </a:lnSpc>
            </a:pP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＝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$ 0.26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× 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1,000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瓩 × 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95% 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× 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小時 × 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22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天 ×</a:t>
            </a:r>
            <a:r>
              <a:rPr lang="en-US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7</a:t>
            </a:r>
            <a:r>
              <a:rPr lang="zh-TW" altLang="zh-TW" b="1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個月</a:t>
            </a:r>
          </a:p>
          <a:p>
            <a:pPr marL="268605" indent="-635">
              <a:lnSpc>
                <a:spcPct val="150000"/>
              </a:lnSpc>
            </a:pP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＝</a:t>
            </a:r>
            <a:r>
              <a:rPr lang="en-US" altLang="zh-TW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15</a:t>
            </a:r>
            <a:r>
              <a:rPr lang="zh-TW" altLang="en-US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萬</a:t>
            </a:r>
            <a:r>
              <a:rPr lang="en-US" altLang="zh-TW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2,152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元</a:t>
            </a:r>
            <a:endParaRPr lang="en-US" altLang="zh-TW" sz="1800" kern="0" dirty="0">
              <a:solidFill>
                <a:srgbClr val="00000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DFHeiStd-W3"/>
            </a:endParaRPr>
          </a:p>
          <a:p>
            <a:pPr marL="268605" indent="-635">
              <a:lnSpc>
                <a:spcPct val="150000"/>
              </a:lnSpc>
            </a:pP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112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年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-10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月參與日減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時型，</a:t>
            </a:r>
            <a:r>
              <a:rPr lang="zh-TW" altLang="zh-TW" sz="1800" kern="0" dirty="0">
                <a:solidFill>
                  <a:srgbClr val="FF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總可取得電費折扣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 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18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萬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4,589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7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個月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+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15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萬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2,152</a:t>
            </a:r>
            <a:r>
              <a:rPr lang="zh-TW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＝</a:t>
            </a:r>
            <a:r>
              <a:rPr lang="en-US" altLang="zh-TW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144</a:t>
            </a:r>
            <a:r>
              <a:rPr lang="zh-TW" altLang="en-US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萬</a:t>
            </a:r>
            <a:r>
              <a:rPr lang="en-US" altLang="zh-TW" sz="1800" b="1" kern="0" dirty="0">
                <a:solidFill>
                  <a:srgbClr val="FF33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Helvetica-Bold"/>
              </a:rPr>
              <a:t>4,275</a:t>
            </a:r>
            <a:endParaRPr lang="zh-TW" altLang="zh-TW" sz="1800" kern="1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2">
            <a:extLst>
              <a:ext uri="{FF2B5EF4-FFF2-40B4-BE49-F238E27FC236}">
                <a16:creationId xmlns:a16="http://schemas.microsoft.com/office/drawing/2014/main" id="{B29E68A4-D195-FA54-B057-484948FC7A4C}"/>
              </a:ext>
            </a:extLst>
          </p:cNvPr>
          <p:cNvSpPr/>
          <p:nvPr/>
        </p:nvSpPr>
        <p:spPr>
          <a:xfrm>
            <a:off x="0" y="32605"/>
            <a:ext cx="10031104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日選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4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時型 案例計算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(112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年可取得之電費扣減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)</a:t>
            </a:r>
            <a:endParaRPr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C9BE8688-A2BD-7EBC-65F2-8A60D229B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326" y="1667129"/>
            <a:ext cx="3523706" cy="90762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D20DF2A8-371B-4653-E068-4059758E1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754" y="2658961"/>
            <a:ext cx="4017278" cy="77840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F65CB868-45F0-F3E8-9855-D86984715572}"/>
              </a:ext>
            </a:extLst>
          </p:cNvPr>
          <p:cNvSpPr/>
          <p:nvPr/>
        </p:nvSpPr>
        <p:spPr>
          <a:xfrm>
            <a:off x="4687305" y="1991845"/>
            <a:ext cx="1502479" cy="2588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05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105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最高</a:t>
            </a:r>
            <a:r>
              <a:rPr lang="en-US" altLang="zh-TW" sz="105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120%</a:t>
            </a:r>
            <a:r>
              <a:rPr lang="zh-TW" altLang="en-US" sz="105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計</a:t>
            </a:r>
            <a:r>
              <a:rPr lang="en-US" altLang="zh-TW" sz="105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endParaRPr lang="zh-TW" altLang="en-US" sz="1050" dirty="0">
              <a:solidFill>
                <a:schemeClr val="bg2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79358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27">
            <a:extLst>
              <a:ext uri="{FF2B5EF4-FFF2-40B4-BE49-F238E27FC236}">
                <a16:creationId xmlns:a16="http://schemas.microsoft.com/office/drawing/2014/main" id="{19D3E36E-0FD5-40DF-BBA2-CBF779E79970}"/>
              </a:ext>
            </a:extLst>
          </p:cNvPr>
          <p:cNvSpPr txBox="1"/>
          <p:nvPr/>
        </p:nvSpPr>
        <p:spPr>
          <a:xfrm>
            <a:off x="2479584" y="2432957"/>
            <a:ext cx="80286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6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即時性調整用電措施</a:t>
            </a:r>
          </a:p>
        </p:txBody>
      </p:sp>
      <p:sp>
        <p:nvSpPr>
          <p:cNvPr id="12" name="文字方塊 27">
            <a:extLst>
              <a:ext uri="{FF2B5EF4-FFF2-40B4-BE49-F238E27FC236}">
                <a16:creationId xmlns:a16="http://schemas.microsoft.com/office/drawing/2014/main" id="{19D3E36E-0FD5-40DF-BBA2-CBF779E79970}"/>
              </a:ext>
            </a:extLst>
          </p:cNvPr>
          <p:cNvSpPr txBox="1"/>
          <p:nvPr/>
        </p:nvSpPr>
        <p:spPr>
          <a:xfrm>
            <a:off x="4987035" y="3755294"/>
            <a:ext cx="44908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彈性反應型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保證反應型</a:t>
            </a:r>
            <a:endParaRPr lang="zh-TW" altLang="en-US" sz="2000" dirty="0">
              <a:highlight>
                <a:srgbClr val="FFFF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A7A97972-2B30-DA0F-0708-264BA127D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0570" y="612889"/>
            <a:ext cx="1796150" cy="2051225"/>
          </a:xfrm>
          <a:prstGeom prst="rect">
            <a:avLst/>
          </a:prstGeom>
        </p:spPr>
      </p:pic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655D0137-F350-71CF-3417-432A3A4B212C}"/>
              </a:ext>
            </a:extLst>
          </p:cNvPr>
          <p:cNvSpPr txBox="1">
            <a:spLocks/>
          </p:cNvSpPr>
          <p:nvPr/>
        </p:nvSpPr>
        <p:spPr>
          <a:xfrm>
            <a:off x="9327832" y="64119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29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22829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8325828E-E608-478B-96C7-9F02D75AFC53}"/>
              </a:ext>
            </a:extLst>
          </p:cNvPr>
          <p:cNvSpPr/>
          <p:nvPr/>
        </p:nvSpPr>
        <p:spPr>
          <a:xfrm>
            <a:off x="745362" y="1508907"/>
            <a:ext cx="5171109" cy="462806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9CADD53-5845-492F-9549-E4475E672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749" y="921593"/>
            <a:ext cx="1309153" cy="1309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矩形 31">
            <a:extLst>
              <a:ext uri="{FF2B5EF4-FFF2-40B4-BE49-F238E27FC236}">
                <a16:creationId xmlns:a16="http://schemas.microsoft.com/office/drawing/2014/main" id="{9757E12F-6CEC-47E8-9F97-ECFA44AF8998}"/>
              </a:ext>
            </a:extLst>
          </p:cNvPr>
          <p:cNvSpPr/>
          <p:nvPr/>
        </p:nvSpPr>
        <p:spPr>
          <a:xfrm>
            <a:off x="6378917" y="1506808"/>
            <a:ext cx="5171109" cy="4628067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EC02DA-8EA4-4910-9AB6-BB93EF8E6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081" y="956208"/>
            <a:ext cx="1309153" cy="1309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D1ADA8AD-BCEB-447C-96D3-5241162E30DC}"/>
              </a:ext>
            </a:extLst>
          </p:cNvPr>
          <p:cNvSpPr txBox="1"/>
          <p:nvPr/>
        </p:nvSpPr>
        <p:spPr>
          <a:xfrm>
            <a:off x="6349009" y="1515659"/>
            <a:ext cx="506804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基本電費扣減：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無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流動電費扣減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每度</a:t>
            </a:r>
            <a:r>
              <a:rPr lang="en-US" altLang="zh-TW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10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加計電費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無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endParaRPr lang="zh-TW" altLang="en-US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B1F76DA2-297F-4E3E-B8FB-AA5E05F998A5}"/>
              </a:ext>
            </a:extLst>
          </p:cNvPr>
          <p:cNvSpPr txBox="1"/>
          <p:nvPr/>
        </p:nvSpPr>
        <p:spPr>
          <a:xfrm>
            <a:off x="775203" y="1610560"/>
            <a:ext cx="49759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抑低用電期間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u="sng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全年平日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視系統需要執行</a:t>
            </a:r>
            <a:r>
              <a:rPr lang="en-US" altLang="zh-TW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2~6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小時</a:t>
            </a: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每日</a:t>
            </a:r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次為限</a:t>
            </a:r>
          </a:p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通知方式：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抑低用電前至少</a:t>
            </a:r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小時前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最低抑低契約容量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en-US" altLang="zh-TW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瓩</a:t>
            </a:r>
            <a:endParaRPr lang="en-US" altLang="zh-TW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基準用電容量</a:t>
            </a:r>
            <a:r>
              <a:rPr lang="en-US" altLang="zh-TW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(CBL)</a:t>
            </a:r>
            <a:r>
              <a:rPr lang="zh-TW" altLang="en-US" sz="2400" b="1" dirty="0">
                <a:solidFill>
                  <a:schemeClr val="bg1"/>
                </a:solidFill>
                <a:highlight>
                  <a:srgbClr val="00808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sz="2400" b="1" dirty="0">
              <a:solidFill>
                <a:schemeClr val="bg1"/>
              </a:solidFill>
              <a:highlight>
                <a:srgbClr val="00808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just"/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執行抑低用電日</a:t>
            </a:r>
            <a:r>
              <a:rPr lang="zh-TW" altLang="en-US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</a:t>
            </a:r>
            <a:r>
              <a:rPr lang="en-US" altLang="zh-TW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r>
              <a:rPr lang="zh-TW" altLang="en-US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相同抑低時段  平均需量或得協商通知</a:t>
            </a:r>
            <a:r>
              <a:rPr lang="zh-TW" altLang="en-US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前兩</a:t>
            </a:r>
            <a:r>
              <a:rPr lang="en-US" altLang="zh-TW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zh-TW" altLang="en-US" sz="2000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小時</a:t>
            </a:r>
            <a:r>
              <a:rPr lang="zh-TW" altLang="en-US" sz="20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平均需量</a:t>
            </a:r>
            <a:endParaRPr lang="zh-TW" altLang="en-US" sz="20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6BDA268-BDD1-659A-C712-A64DBF7EE8F1}"/>
              </a:ext>
            </a:extLst>
          </p:cNvPr>
          <p:cNvSpPr/>
          <p:nvPr/>
        </p:nvSpPr>
        <p:spPr>
          <a:xfrm>
            <a:off x="6378917" y="5376289"/>
            <a:ext cx="5171109" cy="682066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1F4E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 b="1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A436563-BA15-EDAE-2EB0-58ECC6F57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666" y="5369961"/>
            <a:ext cx="706531" cy="706531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3D165D5F-1452-BA99-156F-EDF7878D6368}"/>
              </a:ext>
            </a:extLst>
          </p:cNvPr>
          <p:cNvSpPr/>
          <p:nvPr/>
        </p:nvSpPr>
        <p:spPr>
          <a:xfrm>
            <a:off x="7331581" y="5456938"/>
            <a:ext cx="3707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400" b="1" dirty="0">
                <a:solidFill>
                  <a:prstClr val="white"/>
                </a:solidFill>
              </a:rPr>
              <a:t>可同時參與計畫性措施</a:t>
            </a:r>
            <a:endParaRPr lang="en-US" altLang="zh-TW" sz="2400" b="1" dirty="0">
              <a:solidFill>
                <a:prstClr val="white"/>
              </a:solidFill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CCA92D5C-877B-0315-852D-B97F4B062BDB}"/>
              </a:ext>
            </a:extLst>
          </p:cNvPr>
          <p:cNvSpPr txBox="1"/>
          <p:nvPr/>
        </p:nvSpPr>
        <p:spPr>
          <a:xfrm>
            <a:off x="7876915" y="3046620"/>
            <a:ext cx="61177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TW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112</a:t>
            </a:r>
            <a:r>
              <a:rPr lang="zh-TW" altLang="en-US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年</a:t>
            </a:r>
            <a:r>
              <a:rPr lang="en-US" altLang="zh-TW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4-10</a:t>
            </a:r>
            <a:r>
              <a:rPr lang="zh-TW" altLang="en-US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月每度</a:t>
            </a:r>
            <a:r>
              <a:rPr lang="en-US" altLang="zh-TW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12</a:t>
            </a:r>
            <a:r>
              <a:rPr lang="zh-TW" altLang="en-US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元 </a:t>
            </a:r>
            <a:r>
              <a:rPr lang="en-US" altLang="zh-TW" sz="1600" b="1" dirty="0">
                <a:solidFill>
                  <a:srgbClr val="FF0000"/>
                </a:solidFill>
                <a:highlight>
                  <a:srgbClr val="FFFF00"/>
                </a:highlight>
              </a:rPr>
              <a:t>(</a:t>
            </a:r>
            <a:r>
              <a:rPr lang="zh-TW" altLang="en-US" sz="1600" b="1" dirty="0">
                <a:solidFill>
                  <a:srgbClr val="FF0000"/>
                </a:solidFill>
                <a:highlight>
                  <a:srgbClr val="FFFF00"/>
                </a:highlight>
              </a:rPr>
              <a:t>加碼回饋</a:t>
            </a:r>
            <a:r>
              <a:rPr lang="en-US" altLang="zh-TW" sz="1600" b="1" dirty="0">
                <a:solidFill>
                  <a:srgbClr val="FF0000"/>
                </a:solidFill>
                <a:highlight>
                  <a:srgbClr val="FFFF00"/>
                </a:highlight>
              </a:rPr>
              <a:t>)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2B3404F-66A2-94C7-9249-277512C0911D}"/>
              </a:ext>
            </a:extLst>
          </p:cNvPr>
          <p:cNvSpPr/>
          <p:nvPr/>
        </p:nvSpPr>
        <p:spPr>
          <a:xfrm>
            <a:off x="10703081" y="0"/>
            <a:ext cx="1493564" cy="76943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</a:rPr>
              <a:t>即時性</a:t>
            </a: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D49CB9CC-9F93-52CB-B1E7-C7051A413579}"/>
              </a:ext>
            </a:extLst>
          </p:cNvPr>
          <p:cNvSpPr txBox="1"/>
          <p:nvPr/>
        </p:nvSpPr>
        <p:spPr>
          <a:xfrm>
            <a:off x="6664749" y="4562491"/>
            <a:ext cx="4668731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highlight>
                  <a:srgbClr val="FFFF00"/>
                </a:highlight>
              </a:rPr>
              <a:t>無執行率問題，抑低實績可全拿</a:t>
            </a:r>
          </a:p>
        </p:txBody>
      </p:sp>
      <p:sp>
        <p:nvSpPr>
          <p:cNvPr id="26" name="矩形 2">
            <a:extLst>
              <a:ext uri="{FF2B5EF4-FFF2-40B4-BE49-F238E27FC236}">
                <a16:creationId xmlns:a16="http://schemas.microsoft.com/office/drawing/2014/main" id="{7F4CF969-688A-DD06-30AC-2CA4C1B11CC7}"/>
              </a:ext>
            </a:extLst>
          </p:cNvPr>
          <p:cNvSpPr/>
          <p:nvPr/>
        </p:nvSpPr>
        <p:spPr>
          <a:xfrm>
            <a:off x="256856" y="838975"/>
            <a:ext cx="2223836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Aharoni" panose="02010803020104030203" pitchFamily="2" charset="-79"/>
              </a:rPr>
              <a:t>措施介紹</a:t>
            </a:r>
          </a:p>
        </p:txBody>
      </p:sp>
      <p:sp>
        <p:nvSpPr>
          <p:cNvPr id="2" name="矩形 2">
            <a:extLst>
              <a:ext uri="{FF2B5EF4-FFF2-40B4-BE49-F238E27FC236}">
                <a16:creationId xmlns:a16="http://schemas.microsoft.com/office/drawing/2014/main" id="{059E607C-3CAE-EC50-1707-0EC5D155B929}"/>
              </a:ext>
            </a:extLst>
          </p:cNvPr>
          <p:cNvSpPr/>
          <p:nvPr/>
        </p:nvSpPr>
        <p:spPr>
          <a:xfrm>
            <a:off x="78377" y="41127"/>
            <a:ext cx="4829372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Aharoni" panose="02010803020104030203" pitchFamily="2" charset="-79"/>
              </a:rPr>
              <a:t>彈性反應型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-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措施簡介</a:t>
            </a:r>
          </a:p>
        </p:txBody>
      </p:sp>
      <p:sp>
        <p:nvSpPr>
          <p:cNvPr id="8" name="投影片編號版面配置區 5">
            <a:extLst>
              <a:ext uri="{FF2B5EF4-FFF2-40B4-BE49-F238E27FC236}">
                <a16:creationId xmlns:a16="http://schemas.microsoft.com/office/drawing/2014/main" id="{E66BF8F3-7FAB-E5DD-1D08-AB06CB6BF754}"/>
              </a:ext>
            </a:extLst>
          </p:cNvPr>
          <p:cNvSpPr txBox="1">
            <a:spLocks/>
          </p:cNvSpPr>
          <p:nvPr/>
        </p:nvSpPr>
        <p:spPr>
          <a:xfrm>
            <a:off x="9331481" y="6462784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30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05313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26A17B7-4791-2D20-5DFB-C2AF1FD24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970F-8AC1-4711-9C55-E356A72D8DAB}" type="slidenum">
              <a:rPr lang="zh-TW" altLang="en-US" smtClean="0"/>
              <a:pPr/>
              <a:t>31</a:t>
            </a:fld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0E54EDE-1035-B217-52E8-5118FB3FB96E}"/>
              </a:ext>
            </a:extLst>
          </p:cNvPr>
          <p:cNvSpPr txBox="1"/>
          <p:nvPr/>
        </p:nvSpPr>
        <p:spPr>
          <a:xfrm>
            <a:off x="0" y="821506"/>
            <a:ext cx="12192000" cy="1289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indent="-635">
              <a:lnSpc>
                <a:spcPct val="150000"/>
              </a:lnSpc>
            </a:pP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某高壓用戶，於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8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月份選用彈性反應型，經常契約容量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4,000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瓩，約定抑低契約容量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1,000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瓩，每次事件實際抑低容量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800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瓩，當月共執行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16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小時</a:t>
            </a:r>
            <a:endParaRPr lang="en-US" altLang="zh-TW" sz="1800" kern="0" dirty="0">
              <a:solidFill>
                <a:srgbClr val="00000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DFHeiStd-W3"/>
            </a:endParaRPr>
          </a:p>
          <a:p>
            <a:pPr marL="304800">
              <a:lnSpc>
                <a:spcPct val="150000"/>
              </a:lnSpc>
            </a:pPr>
            <a:endParaRPr lang="en-US" altLang="zh-TW" sz="1800" kern="0" dirty="0">
              <a:solidFill>
                <a:srgbClr val="00000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DFHeiStd-W3"/>
            </a:endParaRPr>
          </a:p>
        </p:txBody>
      </p:sp>
      <p:sp>
        <p:nvSpPr>
          <p:cNvPr id="5" name="矩形 2">
            <a:extLst>
              <a:ext uri="{FF2B5EF4-FFF2-40B4-BE49-F238E27FC236}">
                <a16:creationId xmlns:a16="http://schemas.microsoft.com/office/drawing/2014/main" id="{B29E68A4-D195-FA54-B057-484948FC7A4C}"/>
              </a:ext>
            </a:extLst>
          </p:cNvPr>
          <p:cNvSpPr/>
          <p:nvPr/>
        </p:nvSpPr>
        <p:spPr>
          <a:xfrm>
            <a:off x="0" y="32605"/>
            <a:ext cx="10140287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彈性反應型 案例計算 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當月可取得之電費扣減</a:t>
            </a:r>
            <a:r>
              <a:rPr lang="en-US" altLang="zh-TW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)</a:t>
            </a:r>
            <a:endParaRPr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DBF6E3C-530A-A8CD-D3AE-9338045DA941}"/>
              </a:ext>
            </a:extLst>
          </p:cNvPr>
          <p:cNvSpPr txBox="1"/>
          <p:nvPr/>
        </p:nvSpPr>
        <p:spPr>
          <a:xfrm>
            <a:off x="0" y="1639893"/>
            <a:ext cx="8778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+mn-ea"/>
              </a:rPr>
              <a:t>1. </a:t>
            </a:r>
            <a:r>
              <a:rPr lang="zh-TW" altLang="en-US" sz="2000" b="1" dirty="0">
                <a:solidFill>
                  <a:srgbClr val="FF0000"/>
                </a:solidFill>
                <a:latin typeface="+mn-ea"/>
              </a:rPr>
              <a:t>未參與</a:t>
            </a:r>
            <a:r>
              <a:rPr lang="zh-TW" altLang="en-US" sz="2000" b="1" dirty="0">
                <a:latin typeface="+mn-ea"/>
              </a:rPr>
              <a:t>其他需量反應負載管理措施</a:t>
            </a: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，當月可取得</a:t>
            </a:r>
            <a:r>
              <a:rPr lang="en-US" altLang="zh-TW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15</a:t>
            </a:r>
            <a:r>
              <a:rPr lang="zh-TW" altLang="en-US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萬</a:t>
            </a:r>
            <a:r>
              <a:rPr lang="en-US" altLang="zh-TW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3,600</a:t>
            </a:r>
            <a:r>
              <a:rPr lang="zh-TW" altLang="en-US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元</a:t>
            </a:r>
            <a:endParaRPr lang="en-US" altLang="zh-TW" sz="20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endParaRPr lang="zh-TW" altLang="en-US" sz="2000" b="1" dirty="0">
              <a:latin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10483DC-DF84-82CE-2FD6-6D02FE7CDBCE}"/>
              </a:ext>
            </a:extLst>
          </p:cNvPr>
          <p:cNvSpPr/>
          <p:nvPr/>
        </p:nvSpPr>
        <p:spPr>
          <a:xfrm>
            <a:off x="0" y="3525764"/>
            <a:ext cx="76995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+mn-ea"/>
              </a:rPr>
              <a:t>2. </a:t>
            </a:r>
            <a:r>
              <a:rPr lang="zh-TW" altLang="en-US" sz="2000" b="1" dirty="0">
                <a:solidFill>
                  <a:srgbClr val="FF0000"/>
                </a:solidFill>
                <a:latin typeface="+mn-ea"/>
              </a:rPr>
              <a:t>已參與</a:t>
            </a:r>
            <a:r>
              <a:rPr lang="zh-TW" altLang="en-US" sz="2000" b="1" dirty="0">
                <a:latin typeface="+mn-ea"/>
              </a:rPr>
              <a:t>其他需量反應負載管理</a:t>
            </a: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措施 ，當月可取得</a:t>
            </a:r>
            <a:r>
              <a:rPr lang="en-US" altLang="zh-TW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19</a:t>
            </a:r>
            <a:r>
              <a:rPr lang="zh-TW" altLang="en-US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萬</a:t>
            </a:r>
            <a:r>
              <a:rPr lang="en-US" altLang="zh-TW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1,448</a:t>
            </a:r>
            <a:r>
              <a:rPr lang="zh-TW" altLang="en-US" sz="28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元</a:t>
            </a:r>
            <a:endParaRPr lang="en-US" altLang="zh-TW" sz="28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r>
              <a:rPr lang="zh-TW" altLang="en-US" sz="2000" b="1" dirty="0">
                <a:latin typeface="+mn-ea"/>
              </a:rPr>
              <a:t>   </a:t>
            </a:r>
            <a:r>
              <a:rPr lang="en-US" altLang="zh-TW" sz="2000" b="1" dirty="0">
                <a:latin typeface="+mn-ea"/>
              </a:rPr>
              <a:t>(</a:t>
            </a:r>
            <a:r>
              <a:rPr lang="zh-TW" altLang="en-US" sz="2000" b="1" dirty="0">
                <a:latin typeface="+mn-ea"/>
              </a:rPr>
              <a:t>假設參與日選段型，抑低契約容量</a:t>
            </a:r>
            <a:r>
              <a:rPr lang="en-US" altLang="zh-TW" sz="2000" b="1" dirty="0">
                <a:latin typeface="+mn-ea"/>
              </a:rPr>
              <a:t>500</a:t>
            </a:r>
            <a:r>
              <a:rPr lang="zh-TW" altLang="zh-TW" sz="2000" b="1" dirty="0">
                <a:latin typeface="+mj-ea"/>
              </a:rPr>
              <a:t>瓩</a:t>
            </a:r>
            <a:r>
              <a:rPr lang="en-US" altLang="zh-TW" sz="2000" b="1" dirty="0">
                <a:latin typeface="+mn-ea"/>
              </a:rPr>
              <a:t>)</a:t>
            </a:r>
            <a:endParaRPr lang="zh-TW" altLang="en-US" sz="2000" b="1" dirty="0">
              <a:latin typeface="+mn-e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1E1DBDB-8CFD-198E-7D92-3807A6CFC770}"/>
              </a:ext>
            </a:extLst>
          </p:cNvPr>
          <p:cNvSpPr/>
          <p:nvPr/>
        </p:nvSpPr>
        <p:spPr>
          <a:xfrm>
            <a:off x="150997" y="5094558"/>
            <a:ext cx="55030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抑低契約容量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當日執行率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執行時數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流動電費扣減費率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扣減比率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工作日曆天數</a:t>
            </a:r>
          </a:p>
          <a:p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=500 x 100% x 6 x 1.69 x 120%  x 22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 </a:t>
            </a:r>
          </a:p>
          <a:p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=133,848 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BADFF40-E48D-2128-ED87-679194753C01}"/>
              </a:ext>
            </a:extLst>
          </p:cNvPr>
          <p:cNvSpPr/>
          <p:nvPr/>
        </p:nvSpPr>
        <p:spPr>
          <a:xfrm>
            <a:off x="312209" y="2135566"/>
            <a:ext cx="1723549" cy="400110"/>
          </a:xfrm>
          <a:prstGeom prst="rect">
            <a:avLst/>
          </a:prstGeom>
          <a:solidFill>
            <a:schemeClr val="accent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</a:rPr>
              <a:t>流動電費扣減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AEE4A81-197C-DF5A-9528-B77385176EE1}"/>
              </a:ext>
            </a:extLst>
          </p:cNvPr>
          <p:cNvSpPr txBox="1"/>
          <p:nvPr/>
        </p:nvSpPr>
        <p:spPr>
          <a:xfrm>
            <a:off x="-242967" y="2161450"/>
            <a:ext cx="12192000" cy="1289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4800">
              <a:lnSpc>
                <a:spcPct val="150000"/>
              </a:lnSpc>
            </a:pPr>
            <a:endParaRPr lang="en-US" altLang="zh-TW" sz="1800" kern="0" dirty="0">
              <a:solidFill>
                <a:srgbClr val="00000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DFHeiStd-W3"/>
            </a:endParaRPr>
          </a:p>
          <a:p>
            <a:pPr marL="304800">
              <a:lnSpc>
                <a:spcPct val="150000"/>
              </a:lnSpc>
            </a:pP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實際抑低容量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執行抑低時數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×12(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加碼回饋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)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元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/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度</a:t>
            </a:r>
          </a:p>
          <a:p>
            <a:pPr marL="304800">
              <a:lnSpc>
                <a:spcPct val="150000"/>
              </a:lnSpc>
            </a:pP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= 800 x 16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小時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 x 12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元</a:t>
            </a:r>
            <a:r>
              <a:rPr lang="en-US" altLang="zh-TW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 = 153,600 </a:t>
            </a:r>
            <a:r>
              <a:rPr lang="zh-TW" altLang="en-US" sz="1800" kern="0" dirty="0">
                <a:solidFill>
                  <a:srgbClr val="00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DFHeiStd-W3"/>
              </a:rPr>
              <a:t>元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67BD9BFF-56AB-5E4A-C4D2-17A9B10F49D1}"/>
              </a:ext>
            </a:extLst>
          </p:cNvPr>
          <p:cNvSpPr/>
          <p:nvPr/>
        </p:nvSpPr>
        <p:spPr>
          <a:xfrm>
            <a:off x="246420" y="4501890"/>
            <a:ext cx="3663182" cy="400110"/>
          </a:xfrm>
          <a:prstGeom prst="rect">
            <a:avLst/>
          </a:prstGeom>
          <a:solidFill>
            <a:schemeClr val="accent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</a:rPr>
              <a:t>日選</a:t>
            </a:r>
            <a:r>
              <a:rPr lang="en-US" altLang="zh-TW" sz="2000" b="1" dirty="0">
                <a:solidFill>
                  <a:schemeClr val="bg1"/>
                </a:solidFill>
              </a:rPr>
              <a:t>6</a:t>
            </a:r>
            <a:r>
              <a:rPr lang="zh-TW" altLang="en-US" sz="2000" b="1" dirty="0">
                <a:solidFill>
                  <a:schemeClr val="bg1"/>
                </a:solidFill>
              </a:rPr>
              <a:t>時段型當月流動電費扣減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E240E5B-C440-B817-F76E-0F61356832DD}"/>
              </a:ext>
            </a:extLst>
          </p:cNvPr>
          <p:cNvSpPr/>
          <p:nvPr/>
        </p:nvSpPr>
        <p:spPr>
          <a:xfrm>
            <a:off x="6002393" y="4483166"/>
            <a:ext cx="3156738" cy="400110"/>
          </a:xfrm>
          <a:prstGeom prst="rect">
            <a:avLst/>
          </a:prstGeom>
          <a:solidFill>
            <a:schemeClr val="accent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bg1"/>
                </a:solidFill>
              </a:rPr>
              <a:t>彈性反應型流動電費扣減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9162D49-4EA8-F9AD-AA7D-FC305D303016}"/>
              </a:ext>
            </a:extLst>
          </p:cNvPr>
          <p:cNvSpPr/>
          <p:nvPr/>
        </p:nvSpPr>
        <p:spPr>
          <a:xfrm>
            <a:off x="9294062" y="4571140"/>
            <a:ext cx="26362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100" b="1" dirty="0">
                <a:solidFill>
                  <a:schemeClr val="accent5">
                    <a:lumMod val="50000"/>
                  </a:schemeClr>
                </a:solidFill>
                <a:latin typeface="+mj-ea"/>
              </a:rPr>
              <a:t>執行時段皆與日選時段型重疊者</a:t>
            </a:r>
            <a:endParaRPr lang="en-US" altLang="zh-TW" sz="1100" b="1" dirty="0">
              <a:solidFill>
                <a:schemeClr val="accent5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5B7560F-46CC-E43B-E503-942BCBBA15E6}"/>
              </a:ext>
            </a:extLst>
          </p:cNvPr>
          <p:cNvSpPr/>
          <p:nvPr/>
        </p:nvSpPr>
        <p:spPr>
          <a:xfrm>
            <a:off x="6002393" y="5094558"/>
            <a:ext cx="47631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實際抑低容量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執行抑低時數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×</a:t>
            </a:r>
            <a:r>
              <a:rPr lang="en-US" altLang="zh-TW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12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/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度</a:t>
            </a:r>
          </a:p>
          <a:p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=(800-500)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x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16 x </a:t>
            </a:r>
            <a:r>
              <a:rPr lang="en-US" altLang="zh-TW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12</a:t>
            </a:r>
            <a:r>
              <a:rPr lang="en-US" altLang="zh-TW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= </a:t>
            </a:r>
            <a:r>
              <a:rPr lang="en-US" altLang="zh-TW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57,600 </a:t>
            </a:r>
            <a:r>
              <a:rPr lang="zh-TW" altLang="en-US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元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07444D9-25BB-6EA8-C7E7-D1E969C171B4}"/>
              </a:ext>
            </a:extLst>
          </p:cNvPr>
          <p:cNvSpPr/>
          <p:nvPr/>
        </p:nvSpPr>
        <p:spPr>
          <a:xfrm>
            <a:off x="0" y="1639893"/>
            <a:ext cx="12192000" cy="1885871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11F1A68-F499-4480-FA3E-45FB863DC319}"/>
              </a:ext>
            </a:extLst>
          </p:cNvPr>
          <p:cNvSpPr/>
          <p:nvPr/>
        </p:nvSpPr>
        <p:spPr>
          <a:xfrm>
            <a:off x="0" y="3513018"/>
            <a:ext cx="12192000" cy="282448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3010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F7B1E14-5E9E-3AC6-221B-1DEAF0B13C12}"/>
              </a:ext>
            </a:extLst>
          </p:cNvPr>
          <p:cNvSpPr txBox="1"/>
          <p:nvPr/>
        </p:nvSpPr>
        <p:spPr>
          <a:xfrm>
            <a:off x="553063" y="1005918"/>
            <a:ext cx="5643061" cy="5201424"/>
          </a:xfrm>
          <a:prstGeom prst="rect">
            <a:avLst/>
          </a:prstGeom>
          <a:noFill/>
          <a:ln w="571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夏月</a:t>
            </a:r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zh-TW" altLang="en-US" sz="800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78EF4923-CF14-D01A-9363-AA0CC6A5E2FC}"/>
              </a:ext>
            </a:extLst>
          </p:cNvPr>
          <p:cNvSpPr txBox="1"/>
          <p:nvPr/>
        </p:nvSpPr>
        <p:spPr>
          <a:xfrm>
            <a:off x="6723758" y="992450"/>
            <a:ext cx="4677696" cy="5201424"/>
          </a:xfrm>
          <a:prstGeom prst="rect">
            <a:avLst/>
          </a:prstGeom>
          <a:noFill/>
          <a:ln w="571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非夏月</a:t>
            </a:r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en-US" altLang="zh-TW" sz="3600" b="1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endParaRPr lang="zh-TW" altLang="en-US" sz="800" dirty="0">
              <a:solidFill>
                <a:srgbClr val="0070C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E5C9CEEF-7505-6B66-FAA9-D1850922880C}"/>
              </a:ext>
            </a:extLst>
          </p:cNvPr>
          <p:cNvSpPr txBox="1"/>
          <p:nvPr/>
        </p:nvSpPr>
        <p:spPr>
          <a:xfrm>
            <a:off x="2795943" y="2840940"/>
            <a:ext cx="1157298" cy="830997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+</a:t>
            </a:r>
            <a:endParaRPr lang="zh-TW" altLang="en-US" sz="4000" dirty="0">
              <a:solidFill>
                <a:schemeClr val="accent5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4FB4D0BE-3876-8421-D857-9021AE9B82C0}"/>
              </a:ext>
            </a:extLst>
          </p:cNvPr>
          <p:cNvSpPr txBox="1"/>
          <p:nvPr/>
        </p:nvSpPr>
        <p:spPr>
          <a:xfrm>
            <a:off x="6657314" y="1749721"/>
            <a:ext cx="46274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 dirty="0"/>
              <a:t>即時性調整用電措施</a:t>
            </a:r>
            <a:endParaRPr lang="en-US" altLang="zh-TW" dirty="0"/>
          </a:p>
          <a:p>
            <a:r>
              <a:rPr lang="zh-TW" altLang="en-US" b="0" dirty="0">
                <a:highlight>
                  <a:srgbClr val="FFFF00"/>
                </a:highlight>
              </a:rPr>
              <a:t>彈性反應型</a:t>
            </a:r>
            <a:endParaRPr lang="en-US" altLang="zh-TW" b="0" dirty="0">
              <a:highlight>
                <a:srgbClr val="FFFF00"/>
              </a:highlight>
            </a:endParaRP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6D169117-E928-461C-9E9D-D3FA3A1363A7}"/>
              </a:ext>
            </a:extLst>
          </p:cNvPr>
          <p:cNvSpPr txBox="1"/>
          <p:nvPr/>
        </p:nvSpPr>
        <p:spPr>
          <a:xfrm>
            <a:off x="1041057" y="3593162"/>
            <a:ext cx="46274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即時性調整用電措施</a:t>
            </a:r>
            <a:endParaRPr lang="en-US" altLang="zh-TW" sz="3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       </a:t>
            </a:r>
            <a:r>
              <a:rPr lang="zh-TW" altLang="en-US" sz="3200" dirty="0"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彈性反應型</a:t>
            </a:r>
            <a:r>
              <a:rPr lang="en-US" altLang="zh-TW" sz="1600" dirty="0">
                <a:solidFill>
                  <a:schemeClr val="accent1">
                    <a:lumMod val="25000"/>
                  </a:schemeClr>
                </a:solidFill>
              </a:rPr>
              <a:t>(</a:t>
            </a:r>
            <a:r>
              <a:rPr lang="zh-TW" altLang="en-US" sz="1600" dirty="0">
                <a:solidFill>
                  <a:schemeClr val="accent1">
                    <a:lumMod val="25000"/>
                  </a:schemeClr>
                </a:solidFill>
              </a:rPr>
              <a:t>每度</a:t>
            </a:r>
            <a:r>
              <a:rPr lang="en-US" altLang="zh-TW" sz="1600" b="1" dirty="0">
                <a:solidFill>
                  <a:srgbClr val="FF0000"/>
                </a:solidFill>
              </a:rPr>
              <a:t>12</a:t>
            </a:r>
            <a:r>
              <a:rPr lang="zh-TW" altLang="en-US" sz="1600" dirty="0">
                <a:solidFill>
                  <a:schemeClr val="accent1">
                    <a:lumMod val="25000"/>
                  </a:schemeClr>
                </a:solidFill>
              </a:rPr>
              <a:t>元</a:t>
            </a:r>
            <a:r>
              <a:rPr lang="en-US" altLang="zh-TW" sz="1600" dirty="0">
                <a:solidFill>
                  <a:schemeClr val="accent1">
                    <a:lumMod val="25000"/>
                  </a:schemeClr>
                </a:solidFill>
              </a:rPr>
              <a:t>)</a:t>
            </a:r>
            <a:endParaRPr lang="en-US" altLang="zh-TW" sz="1600" dirty="0">
              <a:highlight>
                <a:srgbClr val="FFFF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0A886959-9FA8-1AF8-C003-B6E2BD857D70}"/>
              </a:ext>
            </a:extLst>
          </p:cNvPr>
          <p:cNvSpPr txBox="1"/>
          <p:nvPr/>
        </p:nvSpPr>
        <p:spPr>
          <a:xfrm>
            <a:off x="760418" y="4793401"/>
            <a:ext cx="51887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穩健收入</a:t>
            </a:r>
            <a:r>
              <a:rPr lang="en-US" altLang="zh-TW" sz="32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日選時段型</a:t>
            </a:r>
            <a:r>
              <a:rPr lang="en-US" altLang="zh-TW" sz="32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為主</a:t>
            </a:r>
            <a:endParaRPr lang="en-US" altLang="zh-TW" sz="3200" dirty="0">
              <a:solidFill>
                <a:schemeClr val="accent5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積極收入</a:t>
            </a:r>
            <a:r>
              <a:rPr lang="en-US" altLang="zh-TW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zh-TW" altLang="en-US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彈性反應型</a:t>
            </a:r>
            <a:r>
              <a:rPr lang="en-US" altLang="zh-TW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r>
              <a:rPr lang="zh-TW" altLang="en-US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為輔</a:t>
            </a:r>
            <a:endParaRPr lang="en-US" altLang="zh-TW" sz="3200" dirty="0">
              <a:solidFill>
                <a:schemeClr val="accent5">
                  <a:lumMod val="50000"/>
                </a:schemeClr>
              </a:solidFill>
              <a:highlight>
                <a:srgbClr val="FFFF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19D3E36E-0FD5-40DF-BBA2-CBF779E79970}"/>
              </a:ext>
            </a:extLst>
          </p:cNvPr>
          <p:cNvSpPr txBox="1"/>
          <p:nvPr/>
        </p:nvSpPr>
        <p:spPr>
          <a:xfrm>
            <a:off x="1060876" y="1822442"/>
            <a:ext cx="48882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計畫性</a:t>
            </a:r>
            <a:r>
              <a:rPr lang="zh-TW" altLang="en-US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調整</a:t>
            </a:r>
            <a:r>
              <a:rPr lang="zh-TW" altLang="zh-TW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用電措施</a:t>
            </a:r>
            <a:endParaRPr lang="en-US" altLang="zh-TW" sz="3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3200" dirty="0"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日選時段型 或 月選</a:t>
            </a:r>
            <a:r>
              <a:rPr lang="en-US" altLang="zh-TW" sz="3200" dirty="0"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TW" altLang="en-US" sz="3200" dirty="0"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日型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EE92AD4B-027C-B0AD-BF6F-BE8ADC6718FD}"/>
              </a:ext>
            </a:extLst>
          </p:cNvPr>
          <p:cNvSpPr txBox="1"/>
          <p:nvPr/>
        </p:nvSpPr>
        <p:spPr>
          <a:xfrm>
            <a:off x="6485962" y="5220345"/>
            <a:ext cx="51887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需量競價</a:t>
            </a:r>
            <a:r>
              <a:rPr lang="en-US" altLang="zh-TW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+</a:t>
            </a:r>
            <a:r>
              <a:rPr lang="zh-TW" altLang="en-US" sz="3200" i="0" dirty="0">
                <a:solidFill>
                  <a:schemeClr val="accent5">
                    <a:lumMod val="50000"/>
                  </a:schemeClr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彈性反應型</a:t>
            </a:r>
            <a:endParaRPr lang="en-US" altLang="zh-TW" sz="3200" i="0" dirty="0">
              <a:solidFill>
                <a:schemeClr val="accent5">
                  <a:lumMod val="50000"/>
                </a:schemeClr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294CA5B2-8C34-D483-4448-25F215DCA1F3}"/>
              </a:ext>
            </a:extLst>
          </p:cNvPr>
          <p:cNvGrpSpPr/>
          <p:nvPr/>
        </p:nvGrpSpPr>
        <p:grpSpPr>
          <a:xfrm>
            <a:off x="6858042" y="1695641"/>
            <a:ext cx="4698623" cy="1954531"/>
            <a:chOff x="6957404" y="3140748"/>
            <a:chExt cx="4698623" cy="1954531"/>
          </a:xfrm>
        </p:grpSpPr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DEDF837A-50C8-CA03-FBC7-AADAB7067916}"/>
                </a:ext>
              </a:extLst>
            </p:cNvPr>
            <p:cNvSpPr txBox="1"/>
            <p:nvPr/>
          </p:nvSpPr>
          <p:spPr>
            <a:xfrm>
              <a:off x="7028593" y="4300118"/>
              <a:ext cx="46274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200" b="1">
                  <a:latin typeface="Microsoft YaHei" panose="020B0503020204020204" pitchFamily="34" charset="-122"/>
                  <a:ea typeface="Microsoft YaHei" panose="020B0503020204020204" pitchFamily="34" charset="-122"/>
                </a:defRPr>
              </a:lvl1pPr>
            </a:lstStyle>
            <a:p>
              <a:pPr marL="457200" indent="-457200" algn="l">
                <a:buFont typeface="Wingdings" panose="05000000000000000000" pitchFamily="2" charset="2"/>
                <a:buChar char="ü"/>
              </a:pPr>
              <a:r>
                <a:rPr lang="zh-TW" altLang="en-US" sz="1800" dirty="0">
                  <a:solidFill>
                    <a:schemeClr val="accent1">
                      <a:lumMod val="25000"/>
                    </a:schemeClr>
                  </a:solidFill>
                </a:rPr>
                <a:t>無執行率問題</a:t>
              </a:r>
              <a:endParaRPr lang="en-US" altLang="zh-TW" sz="1800" dirty="0">
                <a:solidFill>
                  <a:schemeClr val="accent1">
                    <a:lumMod val="25000"/>
                  </a:schemeClr>
                </a:solidFill>
              </a:endParaRPr>
            </a:p>
            <a:p>
              <a:pPr marL="457200" indent="-457200" algn="l">
                <a:buFont typeface="Wingdings" panose="05000000000000000000" pitchFamily="2" charset="2"/>
                <a:buChar char="ü"/>
              </a:pPr>
              <a:r>
                <a:rPr lang="zh-TW" altLang="en-US" sz="1800" dirty="0">
                  <a:solidFill>
                    <a:schemeClr val="accent1">
                      <a:lumMod val="25000"/>
                    </a:schemeClr>
                  </a:solidFill>
                </a:rPr>
                <a:t>實際抑低量*時數*每度</a:t>
              </a:r>
              <a:r>
                <a:rPr lang="en-US" altLang="zh-TW" sz="1800" dirty="0">
                  <a:solidFill>
                    <a:schemeClr val="accent1">
                      <a:lumMod val="25000"/>
                    </a:schemeClr>
                  </a:solidFill>
                </a:rPr>
                <a:t>10</a:t>
              </a:r>
              <a:r>
                <a:rPr lang="zh-TW" altLang="en-US" sz="1800" dirty="0">
                  <a:solidFill>
                    <a:schemeClr val="accent1">
                      <a:lumMod val="25000"/>
                    </a:schemeClr>
                  </a:solidFill>
                </a:rPr>
                <a:t>元</a:t>
              </a:r>
              <a:endParaRPr lang="en-US" altLang="zh-TW" sz="1800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F54414C1-EFD8-9F02-8692-1742D52928E8}"/>
                </a:ext>
              </a:extLst>
            </p:cNvPr>
            <p:cNvSpPr/>
            <p:nvPr/>
          </p:nvSpPr>
          <p:spPr>
            <a:xfrm>
              <a:off x="6957404" y="3140748"/>
              <a:ext cx="4327343" cy="19545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0AF2FFA8-DF40-DF6A-2C19-A05E7DEA4635}"/>
              </a:ext>
            </a:extLst>
          </p:cNvPr>
          <p:cNvSpPr txBox="1"/>
          <p:nvPr/>
        </p:nvSpPr>
        <p:spPr>
          <a:xfrm>
            <a:off x="6684118" y="4085141"/>
            <a:ext cx="4627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需量競價措施</a:t>
            </a:r>
            <a:endParaRPr lang="en-US" altLang="zh-TW" sz="3200" b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經濟型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9CEE70BD-81F6-1321-61BC-DB87C6D4B720}"/>
              </a:ext>
            </a:extLst>
          </p:cNvPr>
          <p:cNvSpPr txBox="1"/>
          <p:nvPr/>
        </p:nvSpPr>
        <p:spPr>
          <a:xfrm>
            <a:off x="8382000" y="3501342"/>
            <a:ext cx="1157298" cy="830997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>
                <a:solidFill>
                  <a:schemeClr val="accent5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+</a:t>
            </a:r>
            <a:endParaRPr lang="zh-TW" altLang="en-US" sz="4000" dirty="0">
              <a:solidFill>
                <a:schemeClr val="accent5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" name="矩形 2">
            <a:extLst>
              <a:ext uri="{FF2B5EF4-FFF2-40B4-BE49-F238E27FC236}">
                <a16:creationId xmlns:a16="http://schemas.microsoft.com/office/drawing/2014/main" id="{35AF3995-7465-2C48-EE05-37A0713E9AE5}"/>
              </a:ext>
            </a:extLst>
          </p:cNvPr>
          <p:cNvSpPr/>
          <p:nvPr/>
        </p:nvSpPr>
        <p:spPr>
          <a:xfrm>
            <a:off x="1" y="6929"/>
            <a:ext cx="3575538" cy="747021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00B0F0">
              <a:alpha val="46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zh-TW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cs typeface="Aharoni" panose="02010803020104030203" pitchFamily="2" charset="-79"/>
              </a:rPr>
              <a:t>推薦選用措施</a:t>
            </a: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C9ADED96-5A1E-E3E7-DD4B-1BD4D9E0EA1D}"/>
              </a:ext>
            </a:extLst>
          </p:cNvPr>
          <p:cNvSpPr txBox="1">
            <a:spLocks/>
          </p:cNvSpPr>
          <p:nvPr/>
        </p:nvSpPr>
        <p:spPr>
          <a:xfrm>
            <a:off x="9242948" y="647864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r" defTabSz="914377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12C169B-48A7-42E2-BEAD-D1C9C623E4A5}" type="slidenum">
              <a:rPr lang="zh-TW" altLang="en-US" smtClean="0"/>
              <a:pPr/>
              <a:t>32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79353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14561531-5D87-40E5-867B-4B66319BD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65125"/>
            <a:ext cx="10515600" cy="1860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defTabSz="1217613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3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12176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1217613">
              <a:spcBef>
                <a:spcPct val="20000"/>
              </a:spcBef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5200" b="1" kern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簡 報 結 束</a:t>
            </a:r>
            <a:r>
              <a:rPr lang="en-US" altLang="zh-TW" sz="5200" b="1" kern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   </a:t>
            </a:r>
            <a:r>
              <a:rPr lang="zh-TW" altLang="en-US" sz="5200" b="1" kern="1200" dirty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感 謝 聆 聽</a:t>
            </a:r>
            <a:endParaRPr lang="en-US" altLang="zh-TW" sz="5200" b="1" kern="1200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2600" b="1" kern="1200" dirty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如需台電至貴公司詳加說明或節能輔導，請與我聯繫。感謝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7219263-78A4-4199-8C64-4F69754E1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9206" b="41501"/>
          <a:stretch/>
        </p:blipFill>
        <p:spPr>
          <a:xfrm>
            <a:off x="209145" y="2365285"/>
            <a:ext cx="4600130" cy="3938756"/>
          </a:xfrm>
          <a:prstGeom prst="rect">
            <a:avLst/>
          </a:prstGeom>
        </p:spPr>
      </p:pic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32F0AC09-8D1D-4488-9AC3-792E1F94AC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defTabSz="914400">
                <a:spcAft>
                  <a:spcPts val="600"/>
                </a:spcAft>
              </a:pPr>
              <a:t>33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BBE113C6-2028-55F1-6220-04B4EFEE4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861" y="2365285"/>
            <a:ext cx="6048392" cy="367456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90239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9C8D5589-AA4D-9170-E90C-5D2148520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574" y="171162"/>
            <a:ext cx="2943225" cy="23711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defTabSz="1217613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3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12176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1217613">
              <a:spcBef>
                <a:spcPct val="20000"/>
              </a:spcBef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附件</a:t>
            </a:r>
            <a:r>
              <a:rPr lang="en-US" altLang="zh-TW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-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調整後各類用戶電價表</a:t>
            </a:r>
            <a:endParaRPr lang="en-US" altLang="zh-TW" sz="32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zh-TW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(</a:t>
            </a:r>
            <a:r>
              <a:rPr lang="zh-TW" altLang="en-US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自</a:t>
            </a:r>
            <a:r>
              <a:rPr lang="en-US" altLang="zh-TW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112</a:t>
            </a:r>
            <a:r>
              <a:rPr lang="zh-TW" altLang="en-US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年</a:t>
            </a:r>
            <a:r>
              <a:rPr lang="en-US" altLang="zh-TW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4</a:t>
            </a:r>
            <a:r>
              <a:rPr lang="zh-TW" altLang="en-US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月</a:t>
            </a:r>
            <a:r>
              <a:rPr lang="en-US" altLang="zh-TW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1</a:t>
            </a:r>
            <a:r>
              <a:rPr lang="zh-TW" altLang="en-US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日起適用</a:t>
            </a:r>
            <a:r>
              <a:rPr lang="en-US" altLang="zh-TW" sz="2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)</a:t>
            </a:r>
            <a:endParaRPr lang="en-US" altLang="zh-TW" sz="20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C3FF5DB-BA65-6571-A5BA-B75EAEB94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225" y="-96149"/>
            <a:ext cx="7941536" cy="6452499"/>
          </a:xfrm>
          <a:prstGeom prst="rect">
            <a:avLst/>
          </a:prstGeom>
        </p:spPr>
      </p:pic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32F0AC09-8D1D-4488-9AC3-792E1F94AC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26476" y="6356350"/>
            <a:ext cx="625443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algn="l"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algn="l" defTabSz="914400">
                <a:spcAft>
                  <a:spcPts val="600"/>
                </a:spcAft>
              </a:pPr>
              <a:t>34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流程圖: 換頁接點 6">
            <a:extLst>
              <a:ext uri="{FF2B5EF4-FFF2-40B4-BE49-F238E27FC236}">
                <a16:creationId xmlns:a16="http://schemas.microsoft.com/office/drawing/2014/main" id="{F0938A7C-7E27-EFDE-33AF-28D36633B7CB}"/>
              </a:ext>
            </a:extLst>
          </p:cNvPr>
          <p:cNvSpPr/>
          <p:nvPr/>
        </p:nvSpPr>
        <p:spPr>
          <a:xfrm>
            <a:off x="0" y="0"/>
            <a:ext cx="3910011" cy="2542310"/>
          </a:xfrm>
          <a:prstGeom prst="flowChartOffpageConnector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0B5502-6729-1399-3D43-714100019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239" y="-124279"/>
            <a:ext cx="3569559" cy="23711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defTabSz="1217613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3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12176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1217613">
              <a:spcBef>
                <a:spcPct val="20000"/>
              </a:spcBef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附件</a:t>
            </a:r>
            <a:r>
              <a:rPr lang="en-US" altLang="zh-TW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-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調整後高壓電價表</a:t>
            </a:r>
            <a:endParaRPr lang="en-US" altLang="zh-TW" sz="3200" b="1" kern="1200" dirty="0">
              <a:solidFill>
                <a:schemeClr val="bg1">
                  <a:lumMod val="9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(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自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112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年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4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月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1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日起適用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)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66AD12B8-5C9C-F592-4436-E5B496801389}"/>
              </a:ext>
            </a:extLst>
          </p:cNvPr>
          <p:cNvSpPr txBox="1"/>
          <p:nvPr/>
        </p:nvSpPr>
        <p:spPr>
          <a:xfrm>
            <a:off x="84630" y="4808759"/>
            <a:ext cx="364001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註</a:t>
            </a:r>
            <a:r>
              <a:rPr lang="en-US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:</a:t>
            </a:r>
          </a:p>
          <a:p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上表為</a:t>
            </a:r>
            <a:r>
              <a:rPr lang="zh-TW" altLang="en-US" sz="16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非凍漲及非減半調整行業適用，</a:t>
            </a:r>
            <a:r>
              <a:rPr lang="zh-TW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調整後</a:t>
            </a:r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完整</a:t>
            </a:r>
            <a:r>
              <a:rPr lang="zh-TW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電價表（自112年1月1日0時起適用）可至「首頁\用戶服務\電價表」項下瀏覽下載。</a:t>
            </a:r>
            <a:endParaRPr lang="zh-TW" altLang="en-US" sz="16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0832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圖: 換頁接點 2">
            <a:extLst>
              <a:ext uri="{FF2B5EF4-FFF2-40B4-BE49-F238E27FC236}">
                <a16:creationId xmlns:a16="http://schemas.microsoft.com/office/drawing/2014/main" id="{26A4869D-CF99-8E97-26B9-1394CA89277E}"/>
              </a:ext>
            </a:extLst>
          </p:cNvPr>
          <p:cNvSpPr/>
          <p:nvPr/>
        </p:nvSpPr>
        <p:spPr>
          <a:xfrm>
            <a:off x="1" y="0"/>
            <a:ext cx="3886200" cy="2542310"/>
          </a:xfrm>
          <a:prstGeom prst="flowChartOffpageConnector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C8D5589-AA4D-9170-E90C-5D2148520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3" y="-202894"/>
            <a:ext cx="3733798" cy="23711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defTabSz="1217613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3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12176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1217613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1217613">
              <a:spcBef>
                <a:spcPct val="20000"/>
              </a:spcBef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121761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6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附件</a:t>
            </a:r>
            <a:r>
              <a:rPr lang="en-US" altLang="zh-TW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-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zh-TW" altLang="en-US" sz="32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調整後高壓電價表</a:t>
            </a:r>
            <a:endParaRPr lang="en-US" altLang="zh-TW" sz="3200" b="1" kern="1200" dirty="0">
              <a:solidFill>
                <a:schemeClr val="bg1">
                  <a:lumMod val="9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(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自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112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年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4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月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1</a:t>
            </a:r>
            <a:r>
              <a:rPr lang="zh-TW" altLang="en-US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日起適用</a:t>
            </a:r>
            <a:r>
              <a:rPr lang="en-US" altLang="zh-TW" sz="2000" b="1" kern="1200" dirty="0">
                <a:solidFill>
                  <a:schemeClr val="bg1">
                    <a:lumMod val="9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)</a:t>
            </a:r>
          </a:p>
        </p:txBody>
      </p:sp>
      <p:sp>
        <p:nvSpPr>
          <p:cNvPr id="5" name="投影片編號版面配置區 5">
            <a:extLst>
              <a:ext uri="{FF2B5EF4-FFF2-40B4-BE49-F238E27FC236}">
                <a16:creationId xmlns:a16="http://schemas.microsoft.com/office/drawing/2014/main" id="{32F0AC09-8D1D-4488-9AC3-792E1F94AC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26476" y="6356350"/>
            <a:ext cx="625443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/>
            </a:lvl1pPr>
          </a:lstStyle>
          <a:p>
            <a:pPr algn="l" defTabSz="914400">
              <a:spcAft>
                <a:spcPts val="600"/>
              </a:spcAft>
            </a:pPr>
            <a:fld id="{012C169B-48A7-42E2-BEAD-D1C9C623E4A5}" type="slidenum">
              <a:rPr lang="en-US" altLang="zh-TW" smtClean="0">
                <a:solidFill>
                  <a:schemeClr val="tx1">
                    <a:tint val="75000"/>
                  </a:schemeClr>
                </a:solidFill>
              </a:rPr>
              <a:pPr algn="l" defTabSz="914400">
                <a:spcAft>
                  <a:spcPts val="600"/>
                </a:spcAft>
              </a:pPr>
              <a:t>35</a:t>
            </a:fld>
            <a:endParaRPr lang="en-US" altLang="zh-TW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7A30B6C6-EB24-B4AE-928C-94CFAF545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599" y="-59837"/>
            <a:ext cx="7606779" cy="6356350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C19154C3-1406-04BD-B7C7-CFD2AD5A002F}"/>
              </a:ext>
            </a:extLst>
          </p:cNvPr>
          <p:cNvSpPr txBox="1"/>
          <p:nvPr/>
        </p:nvSpPr>
        <p:spPr>
          <a:xfrm>
            <a:off x="152403" y="4808759"/>
            <a:ext cx="364001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註</a:t>
            </a:r>
            <a:r>
              <a:rPr lang="en-US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:</a:t>
            </a:r>
          </a:p>
          <a:p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上表為</a:t>
            </a:r>
            <a:r>
              <a:rPr lang="zh-TW" altLang="en-US" sz="16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非凍漲及非減半調整行業適用，</a:t>
            </a:r>
            <a:r>
              <a:rPr lang="zh-TW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調整後</a:t>
            </a:r>
            <a:r>
              <a:rPr lang="zh-TW" altLang="en-US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完整</a:t>
            </a:r>
            <a:r>
              <a:rPr lang="zh-TW" altLang="zh-TW" sz="1600" kern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標楷體" panose="03000509000000000000" pitchFamily="65" charset="-120"/>
              </a:rPr>
              <a:t>電價表（自112年1月1日0時起適用）可至「首頁\用戶服務\電價表」項下瀏覽下載。</a:t>
            </a:r>
            <a:endParaRPr lang="zh-TW" altLang="en-US" sz="16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4077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23333</TotalTime>
  <Words>2495</Words>
  <Application>Microsoft Office PowerPoint</Application>
  <PresentationFormat>寬螢幕</PresentationFormat>
  <Paragraphs>333</Paragraphs>
  <Slides>35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5" baseType="lpstr">
      <vt:lpstr>Microsoft YaHei</vt:lpstr>
      <vt:lpstr>Microsoft YaHei UI</vt:lpstr>
      <vt:lpstr>微軟正黑體</vt:lpstr>
      <vt:lpstr>新細明體</vt:lpstr>
      <vt:lpstr>Arial</vt:lpstr>
      <vt:lpstr>Calibri</vt:lpstr>
      <vt:lpstr>Century Gothic</vt:lpstr>
      <vt:lpstr>Times New Roman</vt:lpstr>
      <vt:lpstr>Wingdings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OfficePLUS</dc:creator>
  <cp:keywords/>
  <dc:description/>
  <cp:lastModifiedBy>彰化區處</cp:lastModifiedBy>
  <cp:revision>1542</cp:revision>
  <cp:lastPrinted>2023-03-30T01:17:26Z</cp:lastPrinted>
  <dcterms:created xsi:type="dcterms:W3CDTF">2015-08-18T02:51:41Z</dcterms:created>
  <dcterms:modified xsi:type="dcterms:W3CDTF">2023-04-07T05:59:05Z</dcterms:modified>
  <cp:category/>
</cp:coreProperties>
</file>